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sldIdLst>
    <p:sldId id="256" r:id="rId3"/>
    <p:sldId id="257" r:id="rId4"/>
    <p:sldId id="267" r:id="rId5"/>
    <p:sldId id="258" r:id="rId6"/>
    <p:sldId id="263" r:id="rId7"/>
    <p:sldId id="264" r:id="rId8"/>
    <p:sldId id="265" r:id="rId9"/>
    <p:sldId id="268" r:id="rId10"/>
    <p:sldId id="281" r:id="rId11"/>
    <p:sldId id="269" r:id="rId12"/>
    <p:sldId id="270" r:id="rId13"/>
    <p:sldId id="271" r:id="rId14"/>
    <p:sldId id="279" r:id="rId15"/>
    <p:sldId id="280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8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0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4161C-1F86-804D-BE7F-4471EF00B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5C8542-AE0A-E64D-8D45-3171C7E2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38780C-B7A5-6A45-A6A5-285842C0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B51A8-38FB-7A4E-B4C1-6891B4AA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A22649-F777-A641-BDFA-D03DA49A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04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9A0BE-ABC0-6343-84E2-51C7E96F7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FD5DEC4-8036-854E-A0DE-FA652BCE4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091962-F539-A34E-B013-21F97FF49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FE1AB3-2FEF-B244-A92D-3E02E486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54BE2C-C1B2-AA44-9F9E-09BCFFF1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B6ED0-5B7C-5D4D-9640-9DE68899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78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B3E9D-D82D-3648-A558-D8081C83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E22F97-F0ED-C74C-B52E-E9B57F2A2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93BC77-F9CA-BF44-9BD4-71343868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A2BE7D-C1C3-3947-85CF-005AAD66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CA660F-5CD0-1F4F-B729-7C6A743B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063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CB04F15-5084-DA46-AC23-A2D43743D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8E94D2-692C-4941-A47E-D5FE5A61F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D8F95-6A07-3B4F-B7FA-A0B13A025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A066C9-AFA0-2546-8139-DBFB5FEE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1C9B82-22E1-3949-99F7-6A62005B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491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BC34C-403F-554C-86CC-F8AAE816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FCEBDE5-54F6-D945-8126-4844F686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E28E3DB-3E63-5541-9AA0-6BA8C9BE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A456EC5-751B-2643-B286-AEEF8021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363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5C9A4-A5E0-1B4E-BE64-977679AE1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5DF8DF-E3D7-934F-8E7C-546B98EB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787A0A-23CE-4B48-8838-2C7B8E0F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75AC42-B38D-654C-A2F3-5068AAC6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5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1D5E7-2366-4E41-8D89-D78B6686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66A1B-2EAD-9747-9A99-B33016BBA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05F9DE-5E96-874B-BED0-79E37E2B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CA1A00-80A4-224F-9654-6B92817C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378296-CF7A-8E41-B201-33DBC8E8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4979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535F7-A53F-6E4D-8FD2-0665EDA7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C99946-0962-AA48-8B80-2431094C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70A88-52F8-694E-8D08-3C445B18A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F2A96B-54DB-B84B-A6D3-7AC90C71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89AC1B-030B-9941-A5DF-F6022CE0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180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3A779-ADBF-6D4A-9863-76713007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2F3BA-8B55-6642-AE61-5EAC981A7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889A25-BC4C-424A-8017-283EFAB75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D22946-E689-4D43-BC8B-97FB6DFA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1C5DAE-9D0D-9642-AAA0-530716C0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90B6ED-FD47-B34B-A6BA-4D9211C0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598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13BE4-96BF-A441-B418-931E7E25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37B77E-11C4-D54C-B2E1-0195EA3DE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B69116-A1A3-0C47-967D-7540B584C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1E4AD26-7A64-2B4B-9AC3-53EA715FC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BD7ABE-12DA-854C-919D-06BE11EB9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33E423-4805-E245-BAD8-45720495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3760B6-060F-3E4E-B7C6-E27E6A5A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06A030A-8BF9-4241-8B35-A6118201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904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2ACD0-53A4-8C45-A800-5F5BDC77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EDA383-E804-1741-8A60-DB2E7B3B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F7F96C-2854-8B43-82A5-DC5EC0431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5A6909-D3F9-A540-97E0-289D1F3B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59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BBC28-FB03-DC49-8F75-A6103AEB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3E274-53FE-8444-B47D-7A6BD89F4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484A63-154B-4141-B6A1-B10D7121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918BA3-477B-4845-8E17-6D087D06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B6E6DA-8766-1C44-B87E-0133A767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389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519D96-2C70-DF47-88A4-930B95D3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95D1BB6-508D-C644-8837-64F2ACAE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204D01-1E64-0C4A-8A6E-428D5354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08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BA504-95BB-C647-8564-C4413914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99140-39E9-724A-9ABC-F9D98F1EA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B0EF25-22E7-EA4A-A5E4-D8F0B149C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E4F435-D017-E346-B4A9-CC211C91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CC62BD-BC8B-884A-B61F-CEC8E3243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1CED00-241B-DC4F-87A9-B1261CB1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85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42C55-80EE-DA4F-A4CF-30A1AE2C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CDCA2F-FB7B-124F-8B29-5B0B01867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56CE95-F79B-D240-9DF0-0875C487A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EDC29F-550E-8F4F-8077-A18AE1BB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935FF3-AC3C-D144-B50B-2F910468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D0582B-1233-494C-AFDB-54B2C454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512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9928F-3A7E-E542-AB9A-1B993707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41975F-E967-844F-AFE2-577DF84AC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FBF81A-6F9A-3340-A22B-43157EF0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D3D790-0338-8A44-8D5B-38949509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8E615-1D2C-604E-A8E9-592BCC53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1112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DA320A-2B68-B747-AB84-74C56430A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9D0BC2-9318-C446-A7B5-2F21D3CC9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CF6A79-6002-0048-9416-D4F00FA5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809B38-64F0-9145-B935-E02BBFDD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C455CA-8197-3847-935A-EDDED854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82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C6CE6-70B2-AB49-AB50-939D5952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D9D8C01-E5A7-3E42-8251-53F15B31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E7ECD8-CDDB-D84E-8AB6-F2705454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81D92-AEA9-384F-903C-49BC1849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70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A186C-49ED-7245-A5BC-81439569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A5244-AAB1-3841-9E8C-5F683D39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6667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175B6-7773-414B-AF31-4170A0BF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84A94A-911B-6E44-A59D-03A742BE5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423F24-1E09-344F-80D6-EA06DD09C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0832E6-1733-1643-8CA9-F0DDC0CE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283560-333B-764B-A6D6-3521C364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ACD22E-6B0C-3B4E-B7FB-E4C8557A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24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462FE-06F5-A541-9A35-6D961E3F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4937E2-9B5A-AD4E-8AE9-C8321EDB9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FFB55F-4631-504B-B869-19B9481E2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C58DBA-1206-D447-ADBF-880B0DF1D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2E52247-9B78-B149-BB0A-58B4E9E5C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D021A0-E3F8-BF40-8B51-9FAC6430F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686747B-3C00-864C-9DB4-59452D3C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59BA7CB-1461-7745-864C-EE46E132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74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F1239-E47D-E744-847B-529199E2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8E973A-9A3A-E64F-B09A-C37DBFDC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9C95FB-63CC-E44C-A01D-93E392BB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5B570E-CF88-0648-B0C9-3941465A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5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1CB5E9-6349-964B-8885-600A5B627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72F378-8E8B-454D-9496-B9564B0B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16BA3E-E5B5-3B46-9EFA-1BB5F811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651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DAC63-085E-9B4F-981C-E91C300B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2047BE-69B2-7348-9F41-E6B66EDC5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25CEAA-DCED-D44F-BEF6-FDBFF2F1B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081570-950F-D14F-A357-BF636E50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7172F-B973-884A-83FF-5A2D11110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0A79B9-B80B-0345-8EAC-167CEE4D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23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F61C3B-C030-1240-BE9C-148BA878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54AFE7-477A-6B46-B5AB-D51EFBB31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28AB1E-710D-A24C-BA35-FB07B226D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6ECED-1B49-7A40-BF49-E98A8472D890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C09AA9-3F05-044F-83E5-0B244BFED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2201C3-968D-E34A-9CDE-A43B064B2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B0E9A-7651-B648-A718-AD4796BC9E12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C67EF48-4B8C-9045-A01E-66F335179192}"/>
              </a:ext>
            </a:extLst>
          </p:cNvPr>
          <p:cNvSpPr/>
          <p:nvPr userDrawn="1"/>
        </p:nvSpPr>
        <p:spPr>
          <a:xfrm>
            <a:off x="-12464" y="6318580"/>
            <a:ext cx="12204464" cy="539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C672B9D-78E4-8A47-AA83-2B6653768CB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8717" y="6564424"/>
            <a:ext cx="2091083" cy="1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7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783F83-EB3B-864B-B59B-2F6F1F24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434"/>
            <a:ext cx="10515600" cy="172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7BF791-19B3-C944-932F-6A6C3D3CB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85CDA-E32C-4240-90E2-A4D224582ACF}" type="datetimeFigureOut">
              <a:rPr lang="es-ES" smtClean="0"/>
              <a:t>28/10/19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21D524-14C3-864D-BF04-19BAC5132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D0E145-5ABD-AB4E-915B-632DEF562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FAE54-109F-3040-81E6-3BF2101680C8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A94D5A-57ED-364B-84D6-089B88C6CDD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369732" y="5685466"/>
            <a:ext cx="3452536" cy="3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5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3A39B86-C05B-9845-B99B-25BA759E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9778"/>
            <a:ext cx="9144000" cy="1177071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Helvetica Light" panose="020B0403020202020204" pitchFamily="34" charset="0"/>
              </a:rPr>
              <a:t>Introducción a </a:t>
            </a:r>
            <a:r>
              <a:rPr lang="es-ES" sz="4000" b="1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Git</a:t>
            </a:r>
            <a:r>
              <a:rPr lang="es-ES" sz="4000" b="1" dirty="0">
                <a:solidFill>
                  <a:schemeClr val="bg1"/>
                </a:solidFill>
                <a:latin typeface="Helvetica Light" panose="020B0403020202020204" pitchFamily="34" charset="0"/>
              </a:rPr>
              <a:t> y GitHub</a:t>
            </a:r>
          </a:p>
        </p:txBody>
      </p:sp>
      <p:pic>
        <p:nvPicPr>
          <p:cNvPr id="4100" name="Picture 4" descr="Resultado de imagen de git logo">
            <a:extLst>
              <a:ext uri="{FF2B5EF4-FFF2-40B4-BE49-F238E27FC236}">
                <a16:creationId xmlns:a16="http://schemas.microsoft.com/office/drawing/2014/main" id="{2A448931-0C74-1A45-B5AA-D463FC4F6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149" y="3429000"/>
            <a:ext cx="769445" cy="3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1B9ABB73-B951-714F-A655-0CA7037115DE}"/>
              </a:ext>
            </a:extLst>
          </p:cNvPr>
          <p:cNvGrpSpPr/>
          <p:nvPr/>
        </p:nvGrpSpPr>
        <p:grpSpPr>
          <a:xfrm>
            <a:off x="6337740" y="3429000"/>
            <a:ext cx="1187669" cy="439135"/>
            <a:chOff x="6096000" y="3332653"/>
            <a:chExt cx="1665616" cy="592576"/>
          </a:xfrm>
        </p:grpSpPr>
        <p:pic>
          <p:nvPicPr>
            <p:cNvPr id="4104" name="Picture 8" descr="Resultado de imagen de github white logo">
              <a:extLst>
                <a:ext uri="{FF2B5EF4-FFF2-40B4-BE49-F238E27FC236}">
                  <a16:creationId xmlns:a16="http://schemas.microsoft.com/office/drawing/2014/main" id="{EF7A0BE5-9B56-084D-BC28-CADA4147B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465" y="3332653"/>
              <a:ext cx="1185151" cy="59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github 10 icon">
              <a:extLst>
                <a:ext uri="{FF2B5EF4-FFF2-40B4-BE49-F238E27FC236}">
                  <a16:creationId xmlns:a16="http://schemas.microsoft.com/office/drawing/2014/main" id="{0A700862-216B-464C-BA2C-D29D062F1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332653"/>
              <a:ext cx="592576" cy="59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521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D6FA5C8-C096-0546-9E19-D925540758A2}"/>
              </a:ext>
            </a:extLst>
          </p:cNvPr>
          <p:cNvSpPr/>
          <p:nvPr/>
        </p:nvSpPr>
        <p:spPr>
          <a:xfrm>
            <a:off x="869299" y="890619"/>
            <a:ext cx="750280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0068A8"/>
                </a:solidFill>
                <a:latin typeface="Ubuntu"/>
              </a:rPr>
              <a:t>Configure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your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user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</a:p>
          <a:p>
            <a:endParaRPr lang="es-ES" sz="1600" dirty="0"/>
          </a:p>
          <a:p>
            <a:r>
              <a:rPr lang="es-ES" sz="1600" dirty="0">
                <a:latin typeface="UbuntuMono"/>
              </a:rPr>
              <a:t>$ 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config</a:t>
            </a:r>
            <a:r>
              <a:rPr lang="es-ES" sz="1600" dirty="0">
                <a:latin typeface="UbuntuMono"/>
              </a:rPr>
              <a:t> --global </a:t>
            </a:r>
            <a:r>
              <a:rPr lang="es-ES" sz="1600" dirty="0" err="1">
                <a:latin typeface="UbuntuMono"/>
              </a:rPr>
              <a:t>user.name</a:t>
            </a:r>
            <a:r>
              <a:rPr lang="es-ES" sz="1600" dirty="0">
                <a:latin typeface="UbuntuMono"/>
              </a:rPr>
              <a:t> ”</a:t>
            </a:r>
            <a:r>
              <a:rPr lang="es-ES" sz="1600" dirty="0" err="1">
                <a:latin typeface="UbuntuMono"/>
              </a:rPr>
              <a:t>tunombre</a:t>
            </a:r>
            <a:r>
              <a:rPr lang="es-ES" sz="1600" dirty="0">
                <a:latin typeface="UbuntuMono"/>
              </a:rPr>
              <a:t>"</a:t>
            </a:r>
            <a:br>
              <a:rPr lang="es-ES" sz="1600" dirty="0">
                <a:latin typeface="UbuntuMono"/>
              </a:rPr>
            </a:br>
            <a:r>
              <a:rPr lang="es-ES" sz="1600" dirty="0">
                <a:latin typeface="UbuntuMono"/>
              </a:rPr>
              <a:t>$ 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config</a:t>
            </a:r>
            <a:r>
              <a:rPr lang="es-ES" sz="1600" dirty="0">
                <a:latin typeface="UbuntuMono"/>
              </a:rPr>
              <a:t> --global </a:t>
            </a:r>
            <a:r>
              <a:rPr lang="es-ES" sz="1600" dirty="0" err="1">
                <a:latin typeface="UbuntuMono"/>
              </a:rPr>
              <a:t>user.email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tumail@dominio.es</a:t>
            </a:r>
            <a:endParaRPr lang="es-ES" sz="1600" dirty="0"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3259C3A-137B-D34A-8109-4BEE839FAAC6}"/>
              </a:ext>
            </a:extLst>
          </p:cNvPr>
          <p:cNvSpPr/>
          <p:nvPr/>
        </p:nvSpPr>
        <p:spPr>
          <a:xfrm>
            <a:off x="881174" y="2339442"/>
            <a:ext cx="69269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>
                <a:solidFill>
                  <a:srgbClr val="0068A8"/>
                </a:solidFill>
                <a:latin typeface="Ubuntu"/>
              </a:rPr>
              <a:t>Initialize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an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empty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repository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endParaRPr lang="es-ES" sz="1600" dirty="0"/>
          </a:p>
          <a:p>
            <a:r>
              <a:rPr lang="es-ES" sz="1600" dirty="0">
                <a:latin typeface="UbuntuMono"/>
              </a:rPr>
              <a:t>$ 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init</a:t>
            </a:r>
            <a:br>
              <a:rPr lang="es-ES" sz="1600" dirty="0">
                <a:latin typeface="UbuntuMono"/>
              </a:rPr>
            </a:br>
            <a:r>
              <a:rPr lang="es-ES" sz="1600" dirty="0" err="1">
                <a:latin typeface="UbuntuMono"/>
              </a:rPr>
              <a:t>Initialized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empty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repository</a:t>
            </a:r>
            <a:r>
              <a:rPr lang="es-ES" sz="1600" dirty="0">
                <a:latin typeface="UbuntuMono"/>
              </a:rPr>
              <a:t> in /home/</a:t>
            </a:r>
            <a:r>
              <a:rPr lang="es-ES" sz="1600" dirty="0" err="1">
                <a:latin typeface="UbuntuMono"/>
              </a:rPr>
              <a:t>diegodl</a:t>
            </a:r>
            <a:r>
              <a:rPr lang="es-ES" sz="1600" dirty="0">
                <a:latin typeface="UbuntuMono"/>
              </a:rPr>
              <a:t>/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-tutorial/.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/ </a:t>
            </a:r>
            <a:endParaRPr lang="es-ES" sz="1600" dirty="0"/>
          </a:p>
          <a:p>
            <a:endParaRPr lang="es-ES" sz="2800" dirty="0">
              <a:solidFill>
                <a:srgbClr val="0068A8"/>
              </a:solidFill>
              <a:latin typeface="Ubuntu"/>
            </a:endParaRPr>
          </a:p>
          <a:p>
            <a:r>
              <a:rPr lang="es-ES" sz="2400" dirty="0">
                <a:solidFill>
                  <a:srgbClr val="0068A8"/>
                </a:solidFill>
                <a:latin typeface="Ubuntu"/>
              </a:rPr>
              <a:t>Clone a </a:t>
            </a:r>
            <a:r>
              <a:rPr lang="es-ES" sz="2400" dirty="0" err="1">
                <a:solidFill>
                  <a:srgbClr val="0068A8"/>
                </a:solidFill>
                <a:latin typeface="Ubuntu"/>
              </a:rPr>
              <a:t>remote</a:t>
            </a:r>
            <a:r>
              <a:rPr lang="es-ES" sz="24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2400" dirty="0" err="1">
                <a:solidFill>
                  <a:srgbClr val="0068A8"/>
                </a:solidFill>
                <a:latin typeface="Ubuntu"/>
              </a:rPr>
              <a:t>repository</a:t>
            </a:r>
            <a:r>
              <a:rPr lang="es-ES" sz="2400" dirty="0">
                <a:solidFill>
                  <a:srgbClr val="0068A8"/>
                </a:solidFill>
                <a:latin typeface="Ubuntu"/>
              </a:rPr>
              <a:t> </a:t>
            </a:r>
            <a:endParaRPr lang="es-ES" sz="1400" dirty="0"/>
          </a:p>
          <a:p>
            <a:r>
              <a:rPr lang="es-ES" sz="1400" dirty="0">
                <a:latin typeface="UbuntuMono"/>
              </a:rPr>
              <a:t>$ </a:t>
            </a:r>
            <a:r>
              <a:rPr lang="es-ES" sz="1400" dirty="0" err="1">
                <a:latin typeface="UbuntuMono"/>
              </a:rPr>
              <a:t>git</a:t>
            </a:r>
            <a:r>
              <a:rPr lang="es-ES" sz="1400" dirty="0">
                <a:latin typeface="UbuntuMono"/>
              </a:rPr>
              <a:t> clone &lt;repo&gt; [&lt;</a:t>
            </a:r>
            <a:r>
              <a:rPr lang="es-ES" sz="1400" dirty="0" err="1">
                <a:latin typeface="UbuntuMono"/>
              </a:rPr>
              <a:t>directory</a:t>
            </a:r>
            <a:r>
              <a:rPr lang="es-ES" sz="1400" dirty="0">
                <a:latin typeface="UbuntuMono"/>
              </a:rPr>
              <a:t>&gt;] </a:t>
            </a:r>
            <a:endParaRPr lang="es-ES" sz="1400" dirty="0">
              <a:effectLst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C34FAB9-DD75-7944-9BD9-7AC81677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052"/>
            <a:ext cx="10515600" cy="748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200" b="1" dirty="0">
                <a:latin typeface="Helvetica Light" panose="020B0403020202020204" pitchFamily="34" charset="0"/>
              </a:rPr>
              <a:t>Conceptos básicos de </a:t>
            </a:r>
            <a:r>
              <a:rPr lang="es-ES" sz="3200" b="1" dirty="0" err="1">
                <a:latin typeface="Helvetica Light" panose="020B0403020202020204" pitchFamily="34" charset="0"/>
              </a:rPr>
              <a:t>Git</a:t>
            </a:r>
            <a:endParaRPr lang="es-ES" sz="32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5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C97289-E880-404E-8ECF-51F9CFB43615}"/>
              </a:ext>
            </a:extLst>
          </p:cNvPr>
          <p:cNvSpPr/>
          <p:nvPr/>
        </p:nvSpPr>
        <p:spPr>
          <a:xfrm>
            <a:off x="777764" y="412735"/>
            <a:ext cx="1058917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err="1">
                <a:solidFill>
                  <a:srgbClr val="0068A8"/>
                </a:solidFill>
                <a:latin typeface="Ubuntu"/>
              </a:rPr>
              <a:t>Check</a:t>
            </a:r>
            <a:r>
              <a:rPr lang="es-ES" sz="32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3200" dirty="0" err="1">
                <a:solidFill>
                  <a:srgbClr val="0068A8"/>
                </a:solidFill>
                <a:latin typeface="Ubuntu"/>
              </a:rPr>
              <a:t>the</a:t>
            </a:r>
            <a:r>
              <a:rPr lang="es-ES" sz="3200" dirty="0">
                <a:solidFill>
                  <a:srgbClr val="0068A8"/>
                </a:solidFill>
                <a:latin typeface="Ubuntu"/>
              </a:rPr>
              <a:t> status of </a:t>
            </a:r>
            <a:r>
              <a:rPr lang="es-ES" sz="3200" dirty="0" err="1">
                <a:solidFill>
                  <a:srgbClr val="0068A8"/>
                </a:solidFill>
                <a:latin typeface="Ubuntu"/>
              </a:rPr>
              <a:t>your</a:t>
            </a:r>
            <a:r>
              <a:rPr lang="es-ES" sz="32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3200" dirty="0" err="1">
                <a:solidFill>
                  <a:srgbClr val="0068A8"/>
                </a:solidFill>
                <a:latin typeface="Ubuntu"/>
              </a:rPr>
              <a:t>repository</a:t>
            </a:r>
            <a:r>
              <a:rPr lang="es-ES" sz="3200" dirty="0">
                <a:solidFill>
                  <a:srgbClr val="0068A8"/>
                </a:solidFill>
                <a:latin typeface="Ubuntu"/>
              </a:rPr>
              <a:t> </a:t>
            </a:r>
            <a:endParaRPr lang="es-ES" dirty="0"/>
          </a:p>
          <a:p>
            <a:endParaRPr lang="es-ES" dirty="0">
              <a:latin typeface="UbuntuMono"/>
            </a:endParaRPr>
          </a:p>
          <a:p>
            <a:br>
              <a:rPr lang="es-ES" dirty="0">
                <a:latin typeface="UbuntuMono"/>
              </a:rPr>
            </a:br>
            <a:endParaRPr lang="es-ES" dirty="0"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F24C69-3D8D-8F4C-961E-7E2A3409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63" y="1322614"/>
            <a:ext cx="8425543" cy="42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7F2F5EB-B266-B34B-B9D5-B47D9749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59" y="1814056"/>
            <a:ext cx="3766981" cy="28535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A4EDF87-5B4F-094F-B540-2A1A390A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30" y="1689098"/>
            <a:ext cx="4101540" cy="31034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C6149B-AF76-B84F-BE5D-DA96CE393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705" y="1689098"/>
            <a:ext cx="5002062" cy="303884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E2B7FBB-E0B6-A348-8ACB-C8A07974C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678228"/>
          </a:xfrm>
        </p:spPr>
        <p:txBody>
          <a:bodyPr>
            <a:normAutofit/>
          </a:bodyPr>
          <a:lstStyle/>
          <a:p>
            <a:r>
              <a:rPr lang="es-ES" sz="3200" b="1" dirty="0" err="1">
                <a:latin typeface="Helvetica Light" panose="020B0403020202020204" pitchFamily="34" charset="0"/>
              </a:rPr>
              <a:t>Git</a:t>
            </a:r>
            <a:r>
              <a:rPr lang="es-ES" sz="3200" b="1" dirty="0">
                <a:latin typeface="Helvetica Light" panose="020B0403020202020204" pitchFamily="34" charset="0"/>
              </a:rPr>
              <a:t> </a:t>
            </a:r>
            <a:r>
              <a:rPr lang="es-ES" sz="3200" b="1" dirty="0" err="1">
                <a:latin typeface="Helvetica Light" panose="020B0403020202020204" pitchFamily="34" charset="0"/>
              </a:rPr>
              <a:t>Stages</a:t>
            </a:r>
            <a:endParaRPr lang="es-ES" sz="3200" b="1" dirty="0">
              <a:latin typeface="Helvetica Light" panose="020B0403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F04C83-EA45-B047-8830-8BD982F02B75}"/>
              </a:ext>
            </a:extLst>
          </p:cNvPr>
          <p:cNvSpPr/>
          <p:nvPr/>
        </p:nvSpPr>
        <p:spPr>
          <a:xfrm>
            <a:off x="708560" y="837888"/>
            <a:ext cx="112855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Helvetica Light" panose="020B0403020202020204" pitchFamily="34" charset="0"/>
              </a:rPr>
              <a:t>El repositorio local esta compuesto por tres "árboles" administrados por </a:t>
            </a:r>
            <a:r>
              <a:rPr lang="es-ES" sz="1600" dirty="0" err="1">
                <a:latin typeface="Helvetica Light" panose="020B0403020202020204" pitchFamily="34" charset="0"/>
              </a:rPr>
              <a:t>git</a:t>
            </a:r>
            <a:r>
              <a:rPr lang="es-ES" sz="1600" dirty="0">
                <a:latin typeface="Helvetica Light" panose="020B0403020202020204" pitchFamily="34" charset="0"/>
              </a:rPr>
              <a:t>. El primero es tu </a:t>
            </a:r>
            <a:r>
              <a:rPr lang="es-ES" sz="1600" b="1" dirty="0">
                <a:latin typeface="Helvetica Light" panose="020B0403020202020204" pitchFamily="34" charset="0"/>
              </a:rPr>
              <a:t>Directorio de trabajo</a:t>
            </a:r>
            <a:r>
              <a:rPr lang="es-ES" sz="1600" dirty="0">
                <a:latin typeface="Helvetica Light" panose="020B0403020202020204" pitchFamily="34" charset="0"/>
              </a:rPr>
              <a:t> que contiene los archivos, el segundo es el </a:t>
            </a:r>
            <a:r>
              <a:rPr lang="es-ES" sz="1600" b="1" dirty="0" err="1">
                <a:latin typeface="Helvetica Light" panose="020B0403020202020204" pitchFamily="34" charset="0"/>
              </a:rPr>
              <a:t>Index</a:t>
            </a:r>
            <a:r>
              <a:rPr lang="es-ES" sz="1600" b="1" dirty="0">
                <a:latin typeface="Helvetica Light" panose="020B0403020202020204" pitchFamily="34" charset="0"/>
              </a:rPr>
              <a:t>/</a:t>
            </a:r>
            <a:r>
              <a:rPr lang="es-ES" sz="1600" b="1" dirty="0" err="1">
                <a:latin typeface="Helvetica Light" panose="020B0403020202020204" pitchFamily="34" charset="0"/>
              </a:rPr>
              <a:t>stagging</a:t>
            </a:r>
            <a:r>
              <a:rPr lang="es-ES" sz="1600" b="1" dirty="0"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latin typeface="Helvetica Light" panose="020B0403020202020204" pitchFamily="34" charset="0"/>
              </a:rPr>
              <a:t>area</a:t>
            </a:r>
            <a:r>
              <a:rPr lang="es-ES" sz="1600" dirty="0">
                <a:latin typeface="Helvetica Light" panose="020B0403020202020204" pitchFamily="34" charset="0"/>
              </a:rPr>
              <a:t> que </a:t>
            </a:r>
            <a:r>
              <a:rPr lang="es-ES" sz="1600" dirty="0" err="1">
                <a:latin typeface="Helvetica Light" panose="020B0403020202020204" pitchFamily="34" charset="0"/>
              </a:rPr>
              <a:t>actua</a:t>
            </a:r>
            <a:r>
              <a:rPr lang="es-ES" sz="1600" dirty="0">
                <a:latin typeface="Helvetica Light" panose="020B0403020202020204" pitchFamily="34" charset="0"/>
              </a:rPr>
              <a:t> como una zona intermedia, y el último es el </a:t>
            </a:r>
            <a:r>
              <a:rPr lang="es-ES" sz="1600" b="1" dirty="0">
                <a:latin typeface="Helvetica Light" panose="020B0403020202020204" pitchFamily="34" charset="0"/>
              </a:rPr>
              <a:t>HEAD</a:t>
            </a:r>
            <a:r>
              <a:rPr lang="es-ES" sz="1600" dirty="0">
                <a:latin typeface="Helvetica Light" panose="020B0403020202020204" pitchFamily="34" charset="0"/>
              </a:rPr>
              <a:t> que apunta al último </a:t>
            </a:r>
            <a:r>
              <a:rPr lang="es-ES" sz="1600" dirty="0" err="1">
                <a:latin typeface="Helvetica Light" panose="020B0403020202020204" pitchFamily="34" charset="0"/>
              </a:rPr>
              <a:t>commit</a:t>
            </a:r>
            <a:r>
              <a:rPr lang="es-ES" sz="1600" dirty="0">
                <a:latin typeface="Helvetica Light" panose="020B0403020202020204" pitchFamily="34" charset="0"/>
              </a:rPr>
              <a:t> realizado. </a:t>
            </a:r>
            <a:r>
              <a:rPr lang="es-ES" sz="1600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</a:p>
          <a:p>
            <a:endParaRPr lang="es-ES" sz="1600" dirty="0">
              <a:solidFill>
                <a:srgbClr val="3F3F3F"/>
              </a:solidFill>
              <a:latin typeface="Helvetica Light" panose="020B0403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7CC3B41-3787-284D-A966-E69319D51C53}"/>
              </a:ext>
            </a:extLst>
          </p:cNvPr>
          <p:cNvSpPr/>
          <p:nvPr/>
        </p:nvSpPr>
        <p:spPr>
          <a:xfrm>
            <a:off x="838200" y="4792572"/>
            <a:ext cx="293815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latin typeface="Helvetica Light" panose="020B0403020202020204" pitchFamily="34" charset="0"/>
              </a:rPr>
              <a:t>Al incluir un fichero en el directorio o cambiarlo, </a:t>
            </a:r>
            <a:r>
              <a:rPr lang="es-ES" sz="1400" dirty="0" err="1">
                <a:latin typeface="Helvetica Light" panose="020B0403020202020204" pitchFamily="34" charset="0"/>
              </a:rPr>
              <a:t>Git</a:t>
            </a:r>
            <a:r>
              <a:rPr lang="es-ES" sz="1400" dirty="0">
                <a:latin typeface="Helvetica Light" panose="020B0403020202020204" pitchFamily="34" charset="0"/>
              </a:rPr>
              <a:t> nos advertirá, pero tendremos que realizar las acciones de “</a:t>
            </a:r>
            <a:r>
              <a:rPr lang="es-ES" sz="1400" dirty="0" err="1">
                <a:latin typeface="Helvetica Light" panose="020B0403020202020204" pitchFamily="34" charset="0"/>
              </a:rPr>
              <a:t>add</a:t>
            </a:r>
            <a:r>
              <a:rPr lang="es-ES" sz="1400" dirty="0">
                <a:latin typeface="Helvetica Light" panose="020B0403020202020204" pitchFamily="34" charset="0"/>
              </a:rPr>
              <a:t>” y “</a:t>
            </a:r>
            <a:r>
              <a:rPr lang="es-ES" sz="1400" dirty="0" err="1">
                <a:latin typeface="Helvetica Light" panose="020B0403020202020204" pitchFamily="34" charset="0"/>
              </a:rPr>
              <a:t>commit</a:t>
            </a:r>
            <a:r>
              <a:rPr lang="es-ES" sz="1400" dirty="0">
                <a:latin typeface="Helvetica Light" panose="020B0403020202020204" pitchFamily="34" charset="0"/>
              </a:rPr>
              <a:t>” para incluirlo</a:t>
            </a:r>
            <a:endParaRPr lang="es-ES" sz="1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8AE4522-9C8B-7E42-A04A-098424146EB4}"/>
              </a:ext>
            </a:extLst>
          </p:cNvPr>
          <p:cNvSpPr/>
          <p:nvPr/>
        </p:nvSpPr>
        <p:spPr>
          <a:xfrm>
            <a:off x="4755079" y="4792572"/>
            <a:ext cx="2584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latin typeface="Helvetica Light" panose="020B0403020202020204" pitchFamily="34" charset="0"/>
              </a:rPr>
              <a:t>También puede no hacerse el paso intermedio</a:t>
            </a:r>
            <a:endParaRPr lang="es-ES" sz="14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9038BF9-919E-5947-B14B-C678003ADA5C}"/>
              </a:ext>
            </a:extLst>
          </p:cNvPr>
          <p:cNvSpPr/>
          <p:nvPr/>
        </p:nvSpPr>
        <p:spPr>
          <a:xfrm>
            <a:off x="8318751" y="4792572"/>
            <a:ext cx="25849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latin typeface="Helvetica Light" panose="020B0403020202020204" pitchFamily="34" charset="0"/>
              </a:rPr>
              <a:t>Con </a:t>
            </a:r>
            <a:r>
              <a:rPr lang="es-ES" sz="1400" dirty="0" err="1">
                <a:latin typeface="Helvetica Light" panose="020B0403020202020204" pitchFamily="34" charset="0"/>
              </a:rPr>
              <a:t>reset</a:t>
            </a:r>
            <a:r>
              <a:rPr lang="es-ES" sz="1400" dirty="0">
                <a:latin typeface="Helvetica Light" panose="020B0403020202020204" pitchFamily="34" charset="0"/>
              </a:rPr>
              <a:t> HEAD, eliminamos el fichero del </a:t>
            </a:r>
            <a:r>
              <a:rPr lang="es-ES" sz="1400" dirty="0" err="1">
                <a:latin typeface="Helvetica Light" panose="020B0403020202020204" pitchFamily="34" charset="0"/>
              </a:rPr>
              <a:t>index</a:t>
            </a:r>
            <a:r>
              <a:rPr lang="es-ES" sz="1400" dirty="0">
                <a:latin typeface="Helvetica Light" panose="020B0403020202020204" pitchFamily="34" charset="0"/>
              </a:rPr>
              <a:t>/</a:t>
            </a:r>
            <a:r>
              <a:rPr lang="es-ES" sz="1400" dirty="0" err="1">
                <a:latin typeface="Helvetica Light" panose="020B0403020202020204" pitchFamily="34" charset="0"/>
              </a:rPr>
              <a:t>staging</a:t>
            </a:r>
            <a:r>
              <a:rPr lang="es-ES" sz="1400" dirty="0">
                <a:latin typeface="Helvetica Light" panose="020B0403020202020204" pitchFamily="34" charset="0"/>
              </a:rPr>
              <a:t>. Con </a:t>
            </a:r>
            <a:r>
              <a:rPr lang="es-ES" sz="1400" dirty="0" err="1">
                <a:latin typeface="Helvetica Light" panose="020B0403020202020204" pitchFamily="34" charset="0"/>
              </a:rPr>
              <a:t>checkout</a:t>
            </a:r>
            <a:r>
              <a:rPr lang="es-ES" sz="1400" dirty="0">
                <a:latin typeface="Helvetica Light" panose="020B0403020202020204" pitchFamily="34" charset="0"/>
              </a:rPr>
              <a:t> estamos haciendo un cambio y eliminando el </a:t>
            </a:r>
            <a:r>
              <a:rPr lang="es-ES" sz="1400" dirty="0" err="1">
                <a:latin typeface="Helvetica Light" panose="020B0403020202020204" pitchFamily="34" charset="0"/>
              </a:rPr>
              <a:t>commit</a:t>
            </a:r>
            <a:r>
              <a:rPr lang="es-ES" sz="1400" dirty="0">
                <a:latin typeface="Helvetica Light" panose="020B0403020202020204" pitchFamily="34" charset="0"/>
              </a:rPr>
              <a:t> del HEAD</a:t>
            </a:r>
          </a:p>
        </p:txBody>
      </p:sp>
    </p:spTree>
    <p:extLst>
      <p:ext uri="{BB962C8B-B14F-4D97-AF65-F5344CB8AC3E}">
        <p14:creationId xmlns:p14="http://schemas.microsoft.com/office/powerpoint/2010/main" val="150915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CAE128-B658-584A-8237-A48B6657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42" y="1103586"/>
            <a:ext cx="1855294" cy="416209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95D53A2-B448-7441-8070-CAF5D270825A}"/>
              </a:ext>
            </a:extLst>
          </p:cNvPr>
          <p:cNvSpPr/>
          <p:nvPr/>
        </p:nvSpPr>
        <p:spPr>
          <a:xfrm>
            <a:off x="3152932" y="712571"/>
            <a:ext cx="6096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800" dirty="0" err="1">
                <a:solidFill>
                  <a:srgbClr val="0068A8"/>
                </a:solidFill>
                <a:latin typeface="Ubuntu"/>
              </a:rPr>
              <a:t>List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branches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endParaRPr lang="es-ES" sz="1600" dirty="0"/>
          </a:p>
          <a:p>
            <a:r>
              <a:rPr lang="es-ES" sz="1600" b="1" dirty="0">
                <a:latin typeface="UbuntuMono"/>
              </a:rPr>
              <a:t>$ </a:t>
            </a:r>
            <a:r>
              <a:rPr lang="es-ES" sz="1600" b="1" dirty="0" err="1">
                <a:latin typeface="UbuntuMono"/>
              </a:rPr>
              <a:t>git</a:t>
            </a:r>
            <a:r>
              <a:rPr lang="es-ES" sz="1600" b="1" dirty="0">
                <a:latin typeface="UbuntuMono"/>
              </a:rPr>
              <a:t> </a:t>
            </a:r>
            <a:r>
              <a:rPr lang="es-ES" sz="1600" b="1" dirty="0" err="1">
                <a:latin typeface="UbuntuMono"/>
              </a:rPr>
              <a:t>branch</a:t>
            </a:r>
            <a:r>
              <a:rPr lang="es-ES" sz="1600" b="1" dirty="0">
                <a:latin typeface="UbuntuMono"/>
              </a:rPr>
              <a:t> </a:t>
            </a:r>
            <a:endParaRPr lang="es-ES" sz="1600" dirty="0"/>
          </a:p>
          <a:p>
            <a:r>
              <a:rPr lang="es-ES" sz="1600" dirty="0">
                <a:latin typeface="UbuntuMono"/>
              </a:rPr>
              <a:t>    </a:t>
            </a:r>
            <a:r>
              <a:rPr lang="es-ES" sz="1600" dirty="0" err="1">
                <a:latin typeface="UbuntuMono"/>
              </a:rPr>
              <a:t>develop</a:t>
            </a:r>
            <a:r>
              <a:rPr lang="es-ES" sz="1600" dirty="0">
                <a:latin typeface="UbuntuMono"/>
              </a:rPr>
              <a:t> </a:t>
            </a:r>
          </a:p>
          <a:p>
            <a:r>
              <a:rPr lang="es-ES" sz="1600" dirty="0">
                <a:latin typeface="UbuntuMono"/>
              </a:rPr>
              <a:t> * master</a:t>
            </a:r>
          </a:p>
          <a:p>
            <a:r>
              <a:rPr lang="es-ES" sz="1600" dirty="0">
                <a:latin typeface="UbuntuMono"/>
              </a:rPr>
              <a:t>    new-</a:t>
            </a:r>
            <a:r>
              <a:rPr lang="es-ES" sz="1600" dirty="0" err="1">
                <a:latin typeface="UbuntuMono"/>
              </a:rPr>
              <a:t>feature</a:t>
            </a:r>
            <a:r>
              <a:rPr lang="es-ES" sz="1600" dirty="0">
                <a:latin typeface="UbuntuMono"/>
              </a:rPr>
              <a:t> </a:t>
            </a:r>
            <a:endParaRPr lang="es-ES" sz="1600" dirty="0">
              <a:effectLst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BA24FEA-6B76-4C47-B7FF-E31E3DA066FF}"/>
              </a:ext>
            </a:extLst>
          </p:cNvPr>
          <p:cNvSpPr/>
          <p:nvPr/>
        </p:nvSpPr>
        <p:spPr>
          <a:xfrm>
            <a:off x="3152931" y="229022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800" dirty="0" err="1">
                <a:solidFill>
                  <a:srgbClr val="0068A8"/>
                </a:solidFill>
                <a:latin typeface="Ubuntu"/>
              </a:rPr>
              <a:t>Change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into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a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branch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endParaRPr lang="es-ES" sz="1600" dirty="0"/>
          </a:p>
          <a:p>
            <a:r>
              <a:rPr lang="es-ES" sz="1600" b="1" dirty="0">
                <a:latin typeface="UbuntuMono"/>
              </a:rPr>
              <a:t>$ </a:t>
            </a:r>
            <a:r>
              <a:rPr lang="es-ES" sz="1600" b="1" dirty="0" err="1">
                <a:latin typeface="UbuntuMono"/>
              </a:rPr>
              <a:t>git</a:t>
            </a:r>
            <a:r>
              <a:rPr lang="es-ES" sz="1600" b="1" dirty="0">
                <a:latin typeface="UbuntuMono"/>
              </a:rPr>
              <a:t> </a:t>
            </a:r>
            <a:r>
              <a:rPr lang="es-ES" sz="1600" b="1" dirty="0" err="1">
                <a:latin typeface="UbuntuMono"/>
              </a:rPr>
              <a:t>checkout</a:t>
            </a:r>
            <a:r>
              <a:rPr lang="es-ES" sz="1600" b="1" dirty="0">
                <a:latin typeface="UbuntuMono"/>
              </a:rPr>
              <a:t> </a:t>
            </a:r>
            <a:r>
              <a:rPr lang="es-ES" sz="1600" b="1" dirty="0" err="1">
                <a:latin typeface="UbuntuMono"/>
              </a:rPr>
              <a:t>develop</a:t>
            </a:r>
            <a:r>
              <a:rPr lang="es-ES" sz="1600" b="1" dirty="0">
                <a:latin typeface="UbuntuMono"/>
              </a:rPr>
              <a:t> </a:t>
            </a:r>
            <a:endParaRPr lang="es-ES" sz="1600" dirty="0"/>
          </a:p>
          <a:p>
            <a:r>
              <a:rPr lang="es-ES" sz="1600" dirty="0">
                <a:latin typeface="UbuntuMono"/>
              </a:rPr>
              <a:t>   </a:t>
            </a:r>
            <a:r>
              <a:rPr lang="es-ES" sz="1600" dirty="0" err="1">
                <a:latin typeface="UbuntuMono"/>
              </a:rPr>
              <a:t>Switched</a:t>
            </a:r>
            <a:r>
              <a:rPr lang="es-ES" sz="1600" dirty="0">
                <a:latin typeface="UbuntuMono"/>
              </a:rPr>
              <a:t> to </a:t>
            </a:r>
            <a:r>
              <a:rPr lang="es-ES" sz="1600" dirty="0" err="1">
                <a:latin typeface="UbuntuMono"/>
              </a:rPr>
              <a:t>branch</a:t>
            </a:r>
            <a:r>
              <a:rPr lang="es-ES" sz="1600" dirty="0">
                <a:latin typeface="UbuntuMono"/>
              </a:rPr>
              <a:t> '</a:t>
            </a:r>
            <a:r>
              <a:rPr lang="es-ES" sz="1600" dirty="0" err="1">
                <a:latin typeface="UbuntuMono"/>
              </a:rPr>
              <a:t>develop</a:t>
            </a:r>
            <a:r>
              <a:rPr lang="es-ES" sz="1600" dirty="0">
                <a:latin typeface="UbuntuMono"/>
              </a:rPr>
              <a:t>' </a:t>
            </a:r>
            <a:endParaRPr lang="es-ES" sz="1600" dirty="0">
              <a:effectLst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6F9525F-F8D4-684F-B1F2-F59A8E9C7B25}"/>
              </a:ext>
            </a:extLst>
          </p:cNvPr>
          <p:cNvSpPr/>
          <p:nvPr/>
        </p:nvSpPr>
        <p:spPr>
          <a:xfrm>
            <a:off x="3152931" y="3501894"/>
            <a:ext cx="880766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>
                <a:solidFill>
                  <a:srgbClr val="0068A8"/>
                </a:solidFill>
                <a:latin typeface="Ubuntu"/>
              </a:rPr>
              <a:t>Manage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branches</a:t>
            </a:r>
            <a:r>
              <a:rPr lang="es-ES" sz="2800" dirty="0">
                <a:solidFill>
                  <a:srgbClr val="0068A8"/>
                </a:solidFill>
                <a:latin typeface="Ubuntu"/>
              </a:rPr>
              <a:t> </a:t>
            </a:r>
            <a:endParaRPr lang="es-ES" sz="1600" dirty="0"/>
          </a:p>
          <a:p>
            <a:r>
              <a:rPr lang="es-ES" sz="1600" dirty="0" err="1">
                <a:latin typeface="Ubuntu"/>
              </a:rPr>
              <a:t>Create</a:t>
            </a:r>
            <a:r>
              <a:rPr lang="es-ES" sz="1600" dirty="0">
                <a:latin typeface="Ubuntu"/>
              </a:rPr>
              <a:t> a new </a:t>
            </a:r>
            <a:r>
              <a:rPr lang="es-ES" sz="1600" dirty="0" err="1">
                <a:latin typeface="Ubuntu"/>
              </a:rPr>
              <a:t>branch</a:t>
            </a:r>
            <a:r>
              <a:rPr lang="es-ES" sz="1600" dirty="0">
                <a:latin typeface="Ubuntu"/>
              </a:rPr>
              <a:t> </a:t>
            </a:r>
            <a:r>
              <a:rPr lang="es-ES" sz="1600" dirty="0" err="1">
                <a:latin typeface="Ubuntu"/>
              </a:rPr>
              <a:t>from</a:t>
            </a:r>
            <a:r>
              <a:rPr lang="es-ES" sz="1600" dirty="0">
                <a:latin typeface="Ubuntu"/>
              </a:rPr>
              <a:t> </a:t>
            </a:r>
            <a:r>
              <a:rPr lang="es-ES" sz="1600" dirty="0" err="1">
                <a:latin typeface="Ubuntu"/>
              </a:rPr>
              <a:t>the</a:t>
            </a:r>
            <a:r>
              <a:rPr lang="es-ES" sz="1600" dirty="0">
                <a:latin typeface="Ubuntu"/>
              </a:rPr>
              <a:t> </a:t>
            </a:r>
            <a:r>
              <a:rPr lang="es-ES" sz="1600" dirty="0" err="1">
                <a:latin typeface="Ubuntu"/>
              </a:rPr>
              <a:t>one</a:t>
            </a:r>
            <a:r>
              <a:rPr lang="es-ES" sz="1600" dirty="0">
                <a:latin typeface="Ubuntu"/>
              </a:rPr>
              <a:t> </a:t>
            </a:r>
            <a:r>
              <a:rPr lang="es-ES" sz="1600" dirty="0" err="1">
                <a:latin typeface="Ubuntu"/>
              </a:rPr>
              <a:t>you</a:t>
            </a:r>
            <a:r>
              <a:rPr lang="es-ES" sz="1600" dirty="0">
                <a:latin typeface="Ubuntu"/>
              </a:rPr>
              <a:t> </a:t>
            </a:r>
            <a:r>
              <a:rPr lang="es-ES" sz="1600" dirty="0" err="1">
                <a:latin typeface="Ubuntu"/>
              </a:rPr>
              <a:t>have</a:t>
            </a:r>
            <a:r>
              <a:rPr lang="es-ES" sz="1600" dirty="0">
                <a:latin typeface="Ubuntu"/>
              </a:rPr>
              <a:t> </a:t>
            </a:r>
            <a:r>
              <a:rPr lang="es-ES" sz="1600" dirty="0" err="1">
                <a:latin typeface="Ubuntu"/>
              </a:rPr>
              <a:t>currently</a:t>
            </a:r>
            <a:r>
              <a:rPr lang="es-ES" sz="1600" dirty="0">
                <a:latin typeface="Ubuntu"/>
              </a:rPr>
              <a:t> </a:t>
            </a:r>
            <a:r>
              <a:rPr lang="es-ES" sz="1600" dirty="0" err="1">
                <a:latin typeface="Ubuntu"/>
              </a:rPr>
              <a:t>checked</a:t>
            </a:r>
            <a:r>
              <a:rPr lang="es-ES" sz="1600" dirty="0">
                <a:latin typeface="Ubuntu"/>
              </a:rPr>
              <a:t> </a:t>
            </a:r>
            <a:r>
              <a:rPr lang="es-ES" sz="1600" dirty="0" err="1">
                <a:latin typeface="Ubuntu"/>
              </a:rPr>
              <a:t>out</a:t>
            </a:r>
            <a:r>
              <a:rPr lang="es-ES" sz="1600" dirty="0">
                <a:latin typeface="Ubuntu"/>
              </a:rPr>
              <a:t> </a:t>
            </a:r>
            <a:endParaRPr lang="es-ES" sz="1600" dirty="0"/>
          </a:p>
          <a:p>
            <a:r>
              <a:rPr lang="es-ES" sz="1600" dirty="0">
                <a:latin typeface="UbuntuMono"/>
              </a:rPr>
              <a:t>$ 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branch</a:t>
            </a:r>
            <a:r>
              <a:rPr lang="es-ES" sz="1600" dirty="0">
                <a:latin typeface="UbuntuMono"/>
              </a:rPr>
              <a:t> &lt;</a:t>
            </a:r>
            <a:r>
              <a:rPr lang="es-ES" sz="1600" dirty="0" err="1">
                <a:latin typeface="UbuntuMono"/>
              </a:rPr>
              <a:t>branch</a:t>
            </a:r>
            <a:r>
              <a:rPr lang="es-ES" sz="1600" dirty="0">
                <a:latin typeface="UbuntuMono"/>
              </a:rPr>
              <a:t>&gt; </a:t>
            </a:r>
            <a:endParaRPr lang="es-ES" sz="1600" dirty="0">
              <a:latin typeface="Ubuntu"/>
            </a:endParaRPr>
          </a:p>
          <a:p>
            <a:endParaRPr lang="es-ES" sz="1600" dirty="0">
              <a:latin typeface="Ubuntu"/>
            </a:endParaRPr>
          </a:p>
          <a:p>
            <a:r>
              <a:rPr lang="es-ES" sz="1600" dirty="0" err="1">
                <a:latin typeface="Ubuntu"/>
              </a:rPr>
              <a:t>Rename</a:t>
            </a:r>
            <a:r>
              <a:rPr lang="es-ES" sz="1600" dirty="0">
                <a:latin typeface="Ubuntu"/>
              </a:rPr>
              <a:t> a </a:t>
            </a:r>
            <a:r>
              <a:rPr lang="es-ES" sz="1600" dirty="0" err="1">
                <a:latin typeface="Ubuntu"/>
              </a:rPr>
              <a:t>branch</a:t>
            </a:r>
            <a:r>
              <a:rPr lang="es-ES" sz="1600" dirty="0">
                <a:latin typeface="Ubuntu"/>
              </a:rPr>
              <a:t> </a:t>
            </a:r>
            <a:endParaRPr lang="es-ES" sz="1600" dirty="0"/>
          </a:p>
          <a:p>
            <a:r>
              <a:rPr lang="es-ES" sz="1600" dirty="0">
                <a:latin typeface="UbuntuMono"/>
              </a:rPr>
              <a:t>$ 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branch</a:t>
            </a:r>
            <a:r>
              <a:rPr lang="es-ES" sz="1600" dirty="0">
                <a:latin typeface="UbuntuMono"/>
              </a:rPr>
              <a:t> -m &lt;</a:t>
            </a:r>
            <a:r>
              <a:rPr lang="es-ES" sz="1600" dirty="0" err="1">
                <a:latin typeface="UbuntuMono"/>
              </a:rPr>
              <a:t>oldbranch</a:t>
            </a:r>
            <a:r>
              <a:rPr lang="es-ES" sz="1600" dirty="0">
                <a:latin typeface="UbuntuMono"/>
              </a:rPr>
              <a:t>&gt; &lt;</a:t>
            </a:r>
            <a:r>
              <a:rPr lang="es-ES" sz="1600" dirty="0" err="1">
                <a:latin typeface="UbuntuMono"/>
              </a:rPr>
              <a:t>newbranch</a:t>
            </a:r>
            <a:r>
              <a:rPr lang="es-ES" sz="1600" dirty="0">
                <a:latin typeface="UbuntuMono"/>
              </a:rPr>
              <a:t>&gt; </a:t>
            </a:r>
            <a:endParaRPr lang="es-ES" sz="1600" dirty="0">
              <a:latin typeface="Ubuntu"/>
            </a:endParaRPr>
          </a:p>
          <a:p>
            <a:endParaRPr lang="es-ES" sz="1600" dirty="0">
              <a:latin typeface="Ubuntu"/>
            </a:endParaRPr>
          </a:p>
          <a:p>
            <a:r>
              <a:rPr lang="es-ES" sz="1600" dirty="0" err="1">
                <a:latin typeface="Ubuntu"/>
              </a:rPr>
              <a:t>Delete</a:t>
            </a:r>
            <a:r>
              <a:rPr lang="es-ES" sz="1600" dirty="0">
                <a:latin typeface="Ubuntu"/>
              </a:rPr>
              <a:t> a </a:t>
            </a:r>
            <a:r>
              <a:rPr lang="es-ES" sz="1600" dirty="0" err="1">
                <a:latin typeface="Ubuntu"/>
              </a:rPr>
              <a:t>branch</a:t>
            </a:r>
            <a:r>
              <a:rPr lang="es-ES" sz="1600" dirty="0">
                <a:latin typeface="Ubuntu"/>
              </a:rPr>
              <a:t> </a:t>
            </a:r>
            <a:endParaRPr lang="es-ES" sz="1600" dirty="0"/>
          </a:p>
          <a:p>
            <a:r>
              <a:rPr lang="es-ES" sz="1600" dirty="0">
                <a:latin typeface="UbuntuMono"/>
              </a:rPr>
              <a:t>$ 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branch</a:t>
            </a:r>
            <a:r>
              <a:rPr lang="es-ES" sz="1600" dirty="0">
                <a:latin typeface="UbuntuMono"/>
              </a:rPr>
              <a:t> -D &lt;</a:t>
            </a:r>
            <a:r>
              <a:rPr lang="es-ES" sz="1600" dirty="0" err="1">
                <a:latin typeface="UbuntuMono"/>
              </a:rPr>
              <a:t>branch</a:t>
            </a:r>
            <a:r>
              <a:rPr lang="es-ES" sz="1600" dirty="0">
                <a:latin typeface="UbuntuMono"/>
              </a:rPr>
              <a:t>&gt; </a:t>
            </a:r>
            <a:endParaRPr lang="es-ES" sz="1600" dirty="0">
              <a:effectLst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6BD861-7C0A-4540-9FE6-629536E3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678228"/>
          </a:xfrm>
        </p:spPr>
        <p:txBody>
          <a:bodyPr>
            <a:normAutofit/>
          </a:bodyPr>
          <a:lstStyle/>
          <a:p>
            <a:r>
              <a:rPr lang="es-ES" sz="3200" b="1" dirty="0" err="1">
                <a:latin typeface="Helvetica Light" panose="020B0403020202020204" pitchFamily="34" charset="0"/>
              </a:rPr>
              <a:t>Git</a:t>
            </a:r>
            <a:r>
              <a:rPr lang="es-ES" sz="3200" b="1" dirty="0">
                <a:latin typeface="Helvetica Light" panose="020B0403020202020204" pitchFamily="34" charset="0"/>
              </a:rPr>
              <a:t> </a:t>
            </a:r>
            <a:r>
              <a:rPr lang="es-ES" sz="3200" b="1" dirty="0" err="1">
                <a:latin typeface="Helvetica Light" panose="020B0403020202020204" pitchFamily="34" charset="0"/>
              </a:rPr>
              <a:t>Branches</a:t>
            </a:r>
            <a:endParaRPr lang="es-ES" sz="32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2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3EAFA04-D7C7-1944-B4E8-4A0ED86F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46" y="540475"/>
            <a:ext cx="2305071" cy="527871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C812734-6680-884B-A6AF-8021B670E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753" y="725880"/>
            <a:ext cx="6294544" cy="19543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rgbClr val="0068A8"/>
                </a:solidFill>
                <a:effectLst/>
                <a:latin typeface="Ubuntu"/>
              </a:rPr>
              <a:t>Merge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rgbClr val="0068A8"/>
                </a:solidFill>
                <a:effectLst/>
                <a:latin typeface="Ubuntu"/>
              </a:rPr>
              <a:t>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rgbClr val="0068A8"/>
                </a:solidFill>
                <a:effectLst/>
                <a:latin typeface="Ubuntu"/>
              </a:rPr>
              <a:t>branches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rgbClr val="0068A8"/>
                </a:solidFill>
                <a:effectLst/>
                <a:latin typeface="Ubuntu"/>
              </a:rPr>
              <a:t> </a:t>
            </a:r>
            <a:endParaRPr kumimoji="0" lang="es-ES" altLang="es-E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Merge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specified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branch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into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current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branch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(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the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one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you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have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checked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out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"/>
              </a:rPr>
              <a:t>) </a:t>
            </a:r>
            <a:endParaRPr kumimoji="0" lang="es-ES" altLang="es-E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$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git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checkout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 master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$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git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merge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topic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Mono"/>
              </a:rPr>
              <a:t> </a:t>
            </a:r>
            <a:endParaRPr kumimoji="0" lang="es-ES" altLang="es-E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s-ES" altLang="es-ES" sz="5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page39image65215424">
            <a:extLst>
              <a:ext uri="{FF2B5EF4-FFF2-40B4-BE49-F238E27FC236}">
                <a16:creationId xmlns:a16="http://schemas.microsoft.com/office/drawing/2014/main" id="{3F0DB350-2F93-F347-AC69-691A3A8A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45" y="1670597"/>
            <a:ext cx="13716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71D89F8-BA92-A54B-B220-EB3598DBBEA0}"/>
              </a:ext>
            </a:extLst>
          </p:cNvPr>
          <p:cNvSpPr/>
          <p:nvPr/>
        </p:nvSpPr>
        <p:spPr>
          <a:xfrm>
            <a:off x="4201460" y="2036511"/>
            <a:ext cx="1419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dirty="0" err="1">
                <a:latin typeface="Ubuntu"/>
              </a:rPr>
              <a:t>Merges</a:t>
            </a:r>
            <a:r>
              <a:rPr lang="es-ES" altLang="es-ES" sz="1600" dirty="0">
                <a:latin typeface="Ubuntu"/>
              </a:rPr>
              <a:t> </a:t>
            </a:r>
            <a:r>
              <a:rPr lang="es-ES" altLang="es-ES" sz="1600" dirty="0" err="1">
                <a:latin typeface="Ubuntu"/>
              </a:rPr>
              <a:t>topic</a:t>
            </a:r>
            <a:r>
              <a:rPr lang="es-ES" altLang="es-ES" sz="1600" dirty="0">
                <a:latin typeface="Ubuntu"/>
              </a:rPr>
              <a:t> </a:t>
            </a:r>
            <a:r>
              <a:rPr lang="es-ES" altLang="es-ES" sz="1600" dirty="0" err="1">
                <a:latin typeface="Ubuntu"/>
              </a:rPr>
              <a:t>into</a:t>
            </a:r>
            <a:r>
              <a:rPr lang="es-ES" altLang="es-ES" sz="1600" dirty="0">
                <a:latin typeface="Ubuntu"/>
              </a:rPr>
              <a:t> master </a:t>
            </a:r>
            <a:endParaRPr lang="es-ES" altLang="es-ES" sz="900" dirty="0"/>
          </a:p>
        </p:txBody>
      </p:sp>
    </p:spTree>
    <p:extLst>
      <p:ext uri="{BB962C8B-B14F-4D97-AF65-F5344CB8AC3E}">
        <p14:creationId xmlns:p14="http://schemas.microsoft.com/office/powerpoint/2010/main" val="380576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8D8441-0D9E-E04F-88C9-ECA94651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0" y="1008993"/>
            <a:ext cx="2531961" cy="43512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FA8723-5019-DE43-B5F7-75FAEDA3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558" y="740866"/>
            <a:ext cx="7177573" cy="495693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C96B890-2228-6E4B-927A-64BADC32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678228"/>
          </a:xfrm>
        </p:spPr>
        <p:txBody>
          <a:bodyPr>
            <a:normAutofit/>
          </a:bodyPr>
          <a:lstStyle/>
          <a:p>
            <a:r>
              <a:rPr lang="es-ES" sz="3200" b="1" dirty="0" err="1">
                <a:latin typeface="Helvetica Light" panose="020B0403020202020204" pitchFamily="34" charset="0"/>
              </a:rPr>
              <a:t>Git</a:t>
            </a:r>
            <a:r>
              <a:rPr lang="es-ES" sz="3200" b="1" dirty="0">
                <a:latin typeface="Helvetica Light" panose="020B0403020202020204" pitchFamily="34" charset="0"/>
              </a:rPr>
              <a:t> </a:t>
            </a:r>
            <a:r>
              <a:rPr lang="es-ES" sz="3200" b="1" dirty="0" err="1">
                <a:latin typeface="Helvetica Light" panose="020B0403020202020204" pitchFamily="34" charset="0"/>
              </a:rPr>
              <a:t>Remotes</a:t>
            </a:r>
            <a:endParaRPr lang="es-ES" sz="32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6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E96F61-5399-CD4C-ACC1-299B51AF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44" y="1032203"/>
            <a:ext cx="8325714" cy="4793593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3650370-63C9-B542-ADCD-0EDD14898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678228"/>
          </a:xfrm>
        </p:spPr>
        <p:txBody>
          <a:bodyPr>
            <a:normAutofit/>
          </a:bodyPr>
          <a:lstStyle/>
          <a:p>
            <a:r>
              <a:rPr lang="es-ES" sz="3200" b="1" dirty="0" err="1">
                <a:latin typeface="Helvetica Light" panose="020B0403020202020204" pitchFamily="34" charset="0"/>
              </a:rPr>
              <a:t>Git</a:t>
            </a:r>
            <a:r>
              <a:rPr lang="es-ES" sz="3200" b="1" dirty="0">
                <a:latin typeface="Helvetica Light" panose="020B0403020202020204" pitchFamily="34" charset="0"/>
              </a:rPr>
              <a:t> </a:t>
            </a:r>
            <a:r>
              <a:rPr lang="es-ES" sz="3200" b="1" dirty="0" err="1">
                <a:latin typeface="Helvetica Light" panose="020B0403020202020204" pitchFamily="34" charset="0"/>
              </a:rPr>
              <a:t>Remotes</a:t>
            </a:r>
            <a:r>
              <a:rPr lang="es-ES" sz="3200" b="1" dirty="0">
                <a:latin typeface="Helvetica Light" panose="020B0403020202020204" pitchFamily="34" charset="0"/>
              </a:rPr>
              <a:t>. Esquema de funcionamiento</a:t>
            </a:r>
          </a:p>
        </p:txBody>
      </p:sp>
    </p:spTree>
    <p:extLst>
      <p:ext uri="{BB962C8B-B14F-4D97-AF65-F5344CB8AC3E}">
        <p14:creationId xmlns:p14="http://schemas.microsoft.com/office/powerpoint/2010/main" val="387836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167574-7B30-8E40-A408-9599D50D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1" y="1190296"/>
            <a:ext cx="4059871" cy="447740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D5D7A85-25FA-5A49-A481-EEC6C99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678228"/>
          </a:xfrm>
        </p:spPr>
        <p:txBody>
          <a:bodyPr>
            <a:normAutofit/>
          </a:bodyPr>
          <a:lstStyle/>
          <a:p>
            <a:r>
              <a:rPr lang="es-ES" sz="3200" b="1" dirty="0">
                <a:latin typeface="Helvetica Light" panose="020B0403020202020204" pitchFamily="34" charset="0"/>
              </a:rPr>
              <a:t>Modelo de distribución/colaboración</a:t>
            </a:r>
          </a:p>
        </p:txBody>
      </p:sp>
    </p:spTree>
    <p:extLst>
      <p:ext uri="{BB962C8B-B14F-4D97-AF65-F5344CB8AC3E}">
        <p14:creationId xmlns:p14="http://schemas.microsoft.com/office/powerpoint/2010/main" val="353062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EEE3D94-43B0-1C42-9067-851789F5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678228"/>
          </a:xfrm>
        </p:spPr>
        <p:txBody>
          <a:bodyPr>
            <a:normAutofit/>
          </a:bodyPr>
          <a:lstStyle/>
          <a:p>
            <a:r>
              <a:rPr lang="es-ES" sz="3200" b="1" dirty="0">
                <a:latin typeface="Helvetica Light" panose="020B0403020202020204" pitchFamily="34" charset="0"/>
              </a:rPr>
              <a:t>Modelo de distribución/colaboración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196F40-9291-7040-8014-2D0AFAA9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77" y="1195304"/>
            <a:ext cx="9117199" cy="41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6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EEE3D94-43B0-1C42-9067-851789F5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678228"/>
          </a:xfrm>
        </p:spPr>
        <p:txBody>
          <a:bodyPr>
            <a:normAutofit/>
          </a:bodyPr>
          <a:lstStyle/>
          <a:p>
            <a:r>
              <a:rPr lang="es-ES" sz="3200" b="1" dirty="0">
                <a:latin typeface="Helvetica Light" panose="020B0403020202020204" pitchFamily="34" charset="0"/>
              </a:rPr>
              <a:t>Modelo de distribución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CADB4CB-C2A3-3B4F-9403-FB44A0DB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83" y="1104099"/>
            <a:ext cx="9811407" cy="46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442AD-5BD7-A04D-A9AE-9A55A33C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678228"/>
          </a:xfrm>
        </p:spPr>
        <p:txBody>
          <a:bodyPr>
            <a:normAutofit/>
          </a:bodyPr>
          <a:lstStyle/>
          <a:p>
            <a:r>
              <a:rPr lang="es-ES" sz="3200" b="1" dirty="0">
                <a:latin typeface="Helvetica Light" panose="020B0403020202020204" pitchFamily="34" charset="0"/>
              </a:rPr>
              <a:t>Que es </a:t>
            </a:r>
            <a:r>
              <a:rPr lang="es-ES" sz="3200" b="1" dirty="0" err="1">
                <a:latin typeface="Helvetica Light" panose="020B0403020202020204" pitchFamily="34" charset="0"/>
              </a:rPr>
              <a:t>Git</a:t>
            </a:r>
            <a:endParaRPr lang="es-ES" sz="3200" b="1" dirty="0">
              <a:latin typeface="Helvetica Light" panose="020B0403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6E9EC9E-4C5F-CD46-866F-8E5866ADFAA2}"/>
              </a:ext>
            </a:extLst>
          </p:cNvPr>
          <p:cNvSpPr/>
          <p:nvPr/>
        </p:nvSpPr>
        <p:spPr>
          <a:xfrm>
            <a:off x="1040523" y="1245313"/>
            <a:ext cx="8621111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0" dirty="0">
                <a:solidFill>
                  <a:srgbClr val="3F3F3F"/>
                </a:solidFill>
                <a:effectLst/>
                <a:latin typeface="ProximaNova"/>
              </a:rPr>
              <a:t>GIT es un sistema de control de versiones:</a:t>
            </a:r>
          </a:p>
          <a:p>
            <a:endParaRPr lang="es-ES" sz="2000" dirty="0">
              <a:solidFill>
                <a:srgbClr val="3F3F3F"/>
              </a:solidFill>
              <a:latin typeface="ProximaNova"/>
            </a:endParaRPr>
          </a:p>
          <a:p>
            <a:pPr marL="342900" indent="-342900">
              <a:buFontTx/>
              <a:buChar char="-"/>
            </a:pPr>
            <a:r>
              <a:rPr lang="es-ES" sz="2000" b="0" dirty="0">
                <a:solidFill>
                  <a:srgbClr val="3F3F3F"/>
                </a:solidFill>
                <a:effectLst/>
                <a:latin typeface="ProximaNova"/>
              </a:rPr>
              <a:t>Guarda un historial de los cambios</a:t>
            </a:r>
          </a:p>
          <a:p>
            <a:pPr marL="342900" indent="-342900">
              <a:buFontTx/>
              <a:buChar char="-"/>
            </a:pPr>
            <a:r>
              <a:rPr lang="es-ES" sz="2000" dirty="0">
                <a:solidFill>
                  <a:srgbClr val="3F3F3F"/>
                </a:solidFill>
                <a:latin typeface="ProximaNova"/>
              </a:rPr>
              <a:t>Permite abordar desarrollos colaborativos</a:t>
            </a:r>
          </a:p>
          <a:p>
            <a:pPr marL="342900" indent="-342900">
              <a:buFontTx/>
              <a:buChar char="-"/>
            </a:pPr>
            <a:r>
              <a:rPr lang="es-ES" sz="2000" b="0" dirty="0">
                <a:solidFill>
                  <a:srgbClr val="3F3F3F"/>
                </a:solidFill>
                <a:effectLst/>
                <a:latin typeface="ProximaNova"/>
              </a:rPr>
              <a:t>Permite </a:t>
            </a:r>
            <a:r>
              <a:rPr lang="es-ES" sz="2000" dirty="0">
                <a:solidFill>
                  <a:srgbClr val="3F3F3F"/>
                </a:solidFill>
                <a:latin typeface="ProximaNova"/>
              </a:rPr>
              <a:t>saber que cambios se han hecho, cuando, y quién los realizó</a:t>
            </a:r>
          </a:p>
          <a:p>
            <a:pPr marL="342900" indent="-342900">
              <a:buFontTx/>
              <a:buChar char="-"/>
            </a:pPr>
            <a:r>
              <a:rPr lang="es-ES" sz="2000" dirty="0">
                <a:solidFill>
                  <a:srgbClr val="3F3F3F"/>
                </a:solidFill>
                <a:latin typeface="ProximaNova"/>
              </a:rPr>
              <a:t>Permite revertir los cambios y volver a un estado previo</a:t>
            </a:r>
          </a:p>
          <a:p>
            <a:pPr marL="342900" indent="-342900">
              <a:buFontTx/>
              <a:buChar char="-"/>
            </a:pPr>
            <a:r>
              <a:rPr lang="es-ES" sz="2000" dirty="0">
                <a:solidFill>
                  <a:srgbClr val="3F3F3F"/>
                </a:solidFill>
                <a:latin typeface="ProximaNova"/>
              </a:rPr>
              <a:t>Permite el control de versiones distribuido</a:t>
            </a:r>
          </a:p>
          <a:p>
            <a:pPr marL="342900" indent="-342900">
              <a:buFontTx/>
              <a:buChar char="-"/>
            </a:pPr>
            <a:r>
              <a:rPr lang="es-ES" sz="2000" dirty="0">
                <a:solidFill>
                  <a:srgbClr val="3F3F3F"/>
                </a:solidFill>
                <a:latin typeface="ProximaNova"/>
              </a:rPr>
              <a:t>Los usuarios pueden trabajar en local, y mantener toda la historia de cambios.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>
              <a:effectLst/>
            </a:endParaRPr>
          </a:p>
        </p:txBody>
      </p:sp>
      <p:pic>
        <p:nvPicPr>
          <p:cNvPr id="3074" name="Picture 2" descr="Resultado de imagen de git logo">
            <a:extLst>
              <a:ext uri="{FF2B5EF4-FFF2-40B4-BE49-F238E27FC236}">
                <a16:creationId xmlns:a16="http://schemas.microsoft.com/office/drawing/2014/main" id="{92CC959D-02C4-5647-BAB0-E4CEFEB6A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634" y="154111"/>
            <a:ext cx="1957553" cy="66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062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EEE3D94-43B0-1C42-9067-851789F5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678228"/>
          </a:xfrm>
        </p:spPr>
        <p:txBody>
          <a:bodyPr>
            <a:normAutofit/>
          </a:bodyPr>
          <a:lstStyle/>
          <a:p>
            <a:r>
              <a:rPr lang="es-ES" sz="3200" b="1" dirty="0">
                <a:latin typeface="Helvetica Light" panose="020B0403020202020204" pitchFamily="34" charset="0"/>
              </a:rPr>
              <a:t>Modelo de distribución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292914-4694-2B45-9AA6-DB752E92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1164849"/>
            <a:ext cx="9222828" cy="41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E15DD-45C1-B943-B109-13D1486E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200" b="1" dirty="0">
                <a:latin typeface="Helvetica Light" panose="020B0403020202020204" pitchFamily="34" charset="0"/>
              </a:rPr>
              <a:t>¿Qué es GitHub?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BC6AAD-AC67-C143-8394-545EEA872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s-ES" sz="2000" dirty="0">
                <a:latin typeface="Helvetica Light" panose="020B0403020202020204" pitchFamily="34" charset="0"/>
              </a:rPr>
              <a:t>GitHub es el mayor servicio de hosting de repositorios </a:t>
            </a:r>
            <a:r>
              <a:rPr lang="es-ES" sz="2000" dirty="0" err="1">
                <a:latin typeface="Helvetica Light" panose="020B0403020202020204" pitchFamily="34" charset="0"/>
              </a:rPr>
              <a:t>git</a:t>
            </a:r>
            <a:r>
              <a:rPr lang="es-ES" sz="2000" dirty="0">
                <a:latin typeface="Helvetica Light" panose="020B0403020202020204" pitchFamily="34" charset="0"/>
              </a:rPr>
              <a:t> basado en web</a:t>
            </a:r>
          </a:p>
          <a:p>
            <a:pPr lvl="1"/>
            <a:r>
              <a:rPr lang="es-ES" sz="1800" dirty="0">
                <a:latin typeface="Helvetica Light" panose="020B0403020202020204" pitchFamily="34" charset="0"/>
              </a:rPr>
              <a:t>Es decir se utiliza como servidor “</a:t>
            </a:r>
            <a:r>
              <a:rPr lang="es-ES" sz="1800" dirty="0" err="1">
                <a:latin typeface="Helvetica Light" panose="020B0403020202020204" pitchFamily="34" charset="0"/>
              </a:rPr>
              <a:t>remote</a:t>
            </a:r>
            <a:r>
              <a:rPr lang="es-ES" sz="1800" dirty="0">
                <a:latin typeface="Helvetica Light" panose="020B0403020202020204" pitchFamily="34" charset="0"/>
              </a:rPr>
              <a:t>” en muchos proyectos, y permite la colaboración online</a:t>
            </a:r>
          </a:p>
          <a:p>
            <a:r>
              <a:rPr lang="es-ES" sz="2000" dirty="0">
                <a:latin typeface="Helvetica Light" panose="020B0403020202020204" pitchFamily="34" charset="0"/>
              </a:rPr>
              <a:t>Añade funcionalidad encima de </a:t>
            </a:r>
            <a:r>
              <a:rPr lang="es-ES" sz="2000" dirty="0" err="1">
                <a:latin typeface="Helvetica Light" panose="020B0403020202020204" pitchFamily="34" charset="0"/>
              </a:rPr>
              <a:t>git</a:t>
            </a:r>
            <a:endParaRPr lang="es-ES" sz="2000" dirty="0">
              <a:latin typeface="Helvetica Light" panose="020B0403020202020204" pitchFamily="34" charset="0"/>
            </a:endParaRPr>
          </a:p>
          <a:p>
            <a:pPr lvl="1"/>
            <a:r>
              <a:rPr lang="es-ES" sz="1800" dirty="0">
                <a:latin typeface="Helvetica Light" panose="020B0403020202020204" pitchFamily="34" charset="0"/>
              </a:rPr>
              <a:t>UI, documentación, bug tracking, </a:t>
            </a:r>
            <a:r>
              <a:rPr lang="es-ES" sz="1800" dirty="0" err="1">
                <a:latin typeface="Helvetica Light" panose="020B0403020202020204" pitchFamily="34" charset="0"/>
              </a:rPr>
              <a:t>feature</a:t>
            </a:r>
            <a:r>
              <a:rPr lang="es-ES" sz="1800" dirty="0">
                <a:latin typeface="Helvetica Light" panose="020B0403020202020204" pitchFamily="34" charset="0"/>
              </a:rPr>
              <a:t> </a:t>
            </a:r>
            <a:r>
              <a:rPr lang="es-ES" sz="1800" dirty="0" err="1">
                <a:latin typeface="Helvetica Light" panose="020B0403020202020204" pitchFamily="34" charset="0"/>
              </a:rPr>
              <a:t>requests</a:t>
            </a:r>
            <a:r>
              <a:rPr lang="es-ES" sz="1800" dirty="0">
                <a:latin typeface="Helvetica Light" panose="020B0403020202020204" pitchFamily="34" charset="0"/>
              </a:rPr>
              <a:t>, </a:t>
            </a:r>
            <a:r>
              <a:rPr lang="es-ES" sz="1800" dirty="0" err="1">
                <a:latin typeface="Helvetica Light" panose="020B0403020202020204" pitchFamily="34" charset="0"/>
              </a:rPr>
              <a:t>pull</a:t>
            </a:r>
            <a:r>
              <a:rPr lang="es-ES" sz="1800" dirty="0">
                <a:latin typeface="Helvetica Light" panose="020B0403020202020204" pitchFamily="34" charset="0"/>
              </a:rPr>
              <a:t> </a:t>
            </a:r>
            <a:r>
              <a:rPr lang="es-ES" sz="1800" dirty="0" err="1">
                <a:latin typeface="Helvetica Light" panose="020B0403020202020204" pitchFamily="34" charset="0"/>
              </a:rPr>
              <a:t>requests</a:t>
            </a:r>
            <a:r>
              <a:rPr lang="es-ES" sz="1800" dirty="0">
                <a:latin typeface="Helvetica Light" panose="020B0403020202020204" pitchFamily="34" charset="0"/>
              </a:rPr>
              <a:t>, etc.</a:t>
            </a:r>
          </a:p>
          <a:p>
            <a:pPr lvl="1"/>
            <a:endParaRPr lang="es-ES" sz="1800" dirty="0">
              <a:latin typeface="Helvetica Light" panose="020B0403020202020204" pitchFamily="34" charset="0"/>
            </a:endParaRPr>
          </a:p>
          <a:p>
            <a:r>
              <a:rPr lang="es-ES" sz="2000" dirty="0">
                <a:latin typeface="Helvetica Light" panose="020B0403020202020204" pitchFamily="34" charset="0"/>
              </a:rPr>
              <a:t>Además </a:t>
            </a:r>
            <a:r>
              <a:rPr lang="es-ES" sz="2000" dirty="0" err="1">
                <a:latin typeface="Helvetica Light" panose="020B0403020202020204" pitchFamily="34" charset="0"/>
              </a:rPr>
              <a:t>github</a:t>
            </a:r>
            <a:r>
              <a:rPr lang="es-ES" sz="2000" dirty="0">
                <a:latin typeface="Helvetica Light" panose="020B0403020202020204" pitchFamily="34" charset="0"/>
              </a:rPr>
              <a:t> se ha convertido en uno de los lugares en los que los </a:t>
            </a:r>
            <a:r>
              <a:rPr lang="es-ES" sz="2000" dirty="0" err="1">
                <a:latin typeface="Helvetica Light" panose="020B0403020202020204" pitchFamily="34" charset="0"/>
              </a:rPr>
              <a:t>developers</a:t>
            </a:r>
            <a:r>
              <a:rPr lang="es-ES" sz="2000" dirty="0">
                <a:latin typeface="Helvetica Light" panose="020B0403020202020204" pitchFamily="34" charset="0"/>
              </a:rPr>
              <a:t> muestran su trabajo.</a:t>
            </a:r>
          </a:p>
          <a:p>
            <a:pPr lvl="1"/>
            <a:r>
              <a:rPr lang="es-ES" sz="1800" dirty="0" err="1">
                <a:latin typeface="Helvetica Light" panose="020B0403020202020204" pitchFamily="34" charset="0"/>
              </a:rPr>
              <a:t>Github</a:t>
            </a:r>
            <a:r>
              <a:rPr lang="es-ES" sz="1800" dirty="0">
                <a:latin typeface="Helvetica Light" panose="020B0403020202020204" pitchFamily="34" charset="0"/>
              </a:rPr>
              <a:t> permite construir un portfolio online</a:t>
            </a:r>
          </a:p>
          <a:p>
            <a:pPr marL="457200" lvl="1" indent="0">
              <a:buNone/>
            </a:pPr>
            <a:endParaRPr lang="es-ES" sz="1800" dirty="0">
              <a:latin typeface="Helvetica Light" panose="020B0403020202020204" pitchFamily="34" charset="0"/>
            </a:endParaRPr>
          </a:p>
          <a:p>
            <a:endParaRPr lang="es-ES" sz="2000" dirty="0">
              <a:latin typeface="Helvetica Light" panose="020B0403020202020204" pitchFamily="34" charset="0"/>
            </a:endParaRPr>
          </a:p>
        </p:txBody>
      </p:sp>
      <p:pic>
        <p:nvPicPr>
          <p:cNvPr id="2050" name="Picture 2" descr="Resultado de imagen de github logo">
            <a:extLst>
              <a:ext uri="{FF2B5EF4-FFF2-40B4-BE49-F238E27FC236}">
                <a16:creationId xmlns:a16="http://schemas.microsoft.com/office/drawing/2014/main" id="{6BBD3603-1CDC-3346-BA1A-DFA2E45DC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673" y="444224"/>
            <a:ext cx="1604228" cy="53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92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C67FC-EDD8-2449-938D-2A93B532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200" b="1" dirty="0">
                <a:latin typeface="Helvetica Light" panose="020B0403020202020204" pitchFamily="34" charset="0"/>
              </a:rPr>
              <a:t>Conceptos básicos de </a:t>
            </a:r>
            <a:r>
              <a:rPr lang="es-ES" sz="3200" b="1" dirty="0" err="1">
                <a:latin typeface="Helvetica Light" panose="020B0403020202020204" pitchFamily="34" charset="0"/>
              </a:rPr>
              <a:t>Git</a:t>
            </a:r>
            <a:endParaRPr lang="es-ES" sz="3200" b="1" dirty="0">
              <a:latin typeface="Helvetica Light" panose="020B0403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F1E48-EA17-3446-BC4B-F1FE57AFA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1133406" cy="5035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>
                <a:solidFill>
                  <a:srgbClr val="0000FF"/>
                </a:solidFill>
                <a:latin typeface="Helvetica Light" panose="020B0403020202020204" pitchFamily="34" charset="0"/>
              </a:rPr>
              <a:t>Snapshots</a:t>
            </a:r>
            <a:r>
              <a:rPr lang="es-ES" b="1" dirty="0">
                <a:solidFill>
                  <a:srgbClr val="0000FF"/>
                </a:solidFill>
                <a:latin typeface="Helvetica Light" panose="020B0403020202020204" pitchFamily="34" charset="0"/>
              </a:rPr>
              <a:t> </a:t>
            </a:r>
            <a:endParaRPr lang="es-ES" b="1" dirty="0">
              <a:latin typeface="Helvetica Light" panose="020B0403020202020204" pitchFamily="34" charset="0"/>
            </a:endParaRPr>
          </a:p>
          <a:p>
            <a:pPr lvl="1"/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Son el modo en el que </a:t>
            </a:r>
            <a:r>
              <a:rPr lang="es-ES" sz="1800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Git</a:t>
            </a:r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 guarda el histórico del código/versiones</a:t>
            </a:r>
          </a:p>
          <a:p>
            <a:pPr lvl="1"/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Fundamentalmente graba/almacena las características de los ficheros en un momento temporal</a:t>
            </a:r>
          </a:p>
          <a:p>
            <a:pPr lvl="1"/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El usuario decide cuando se realiza ese “</a:t>
            </a:r>
            <a:r>
              <a:rPr lang="es-ES" sz="1800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snapshot</a:t>
            </a:r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” y sobre que ficheros</a:t>
            </a:r>
            <a:endParaRPr lang="es-ES" sz="1800" dirty="0">
              <a:latin typeface="Helvetica Light" panose="020B0403020202020204" pitchFamily="34" charset="0"/>
            </a:endParaRPr>
          </a:p>
          <a:p>
            <a:pPr lvl="1"/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Y estos </a:t>
            </a:r>
            <a:r>
              <a:rPr lang="es-ES" sz="1800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snapshots</a:t>
            </a:r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 se pueden “recorrer” para ver versiones anteriores, recuperarlas, </a:t>
            </a:r>
            <a:r>
              <a:rPr lang="es-ES" sz="1800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etc</a:t>
            </a:r>
            <a:endParaRPr lang="es-ES" sz="1800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pPr lvl="1"/>
            <a:endParaRPr lang="es-ES" sz="1800" dirty="0">
              <a:solidFill>
                <a:srgbClr val="0000FF"/>
              </a:solidFill>
              <a:latin typeface="Helvetica Light" panose="020B0403020202020204" pitchFamily="34" charset="0"/>
            </a:endParaRPr>
          </a:p>
          <a:p>
            <a:pPr marL="0" indent="0">
              <a:buNone/>
            </a:pPr>
            <a:r>
              <a:rPr lang="es-ES" b="1" dirty="0" err="1">
                <a:solidFill>
                  <a:srgbClr val="0000FF"/>
                </a:solidFill>
                <a:latin typeface="Helvetica Light" panose="020B0403020202020204" pitchFamily="34" charset="0"/>
              </a:rPr>
              <a:t>Commit</a:t>
            </a:r>
            <a:r>
              <a:rPr lang="es-ES" sz="3200" dirty="0">
                <a:solidFill>
                  <a:srgbClr val="0000FF"/>
                </a:solidFill>
                <a:latin typeface="Helvetica Light" panose="020B0403020202020204" pitchFamily="34" charset="0"/>
              </a:rPr>
              <a:t> </a:t>
            </a:r>
          </a:p>
          <a:p>
            <a:pPr lvl="1"/>
            <a:r>
              <a:rPr lang="es-ES" sz="1800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Commit</a:t>
            </a:r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 se usa como nombre y como verbo</a:t>
            </a:r>
          </a:p>
          <a:p>
            <a:pPr lvl="2"/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Como verbo es el acto de crear un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snapshot</a:t>
            </a:r>
            <a:endParaRPr lang="es-ES" sz="1600" b="1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pPr lvl="2"/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Como nombre describe el conjunto de elementos que forman un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snapshot</a:t>
            </a:r>
            <a:endParaRPr lang="es-ES" sz="1600" b="1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pPr lvl="1"/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Un proyecto es esencialmente una serie de </a:t>
            </a:r>
            <a:r>
              <a:rPr lang="es-ES" sz="1800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commits</a:t>
            </a:r>
            <a:endParaRPr lang="es-ES" sz="1800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pPr lvl="1"/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Los </a:t>
            </a:r>
            <a:r>
              <a:rPr lang="es-ES" sz="1800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commits</a:t>
            </a:r>
            <a:r>
              <a:rPr lang="es-ES" sz="1800" dirty="0">
                <a:solidFill>
                  <a:srgbClr val="3F3F3F"/>
                </a:solidFill>
                <a:latin typeface="Helvetica Light" panose="020B0403020202020204" pitchFamily="34" charset="0"/>
              </a:rPr>
              <a:t> contienen 3 piezas de información</a:t>
            </a:r>
          </a:p>
          <a:p>
            <a:pPr lvl="2"/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Information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about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how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the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files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changed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from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previously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endParaRPr lang="es-ES" sz="1600" b="1" dirty="0">
              <a:latin typeface="Helvetica Light" panose="020B0403020202020204" pitchFamily="34" charset="0"/>
            </a:endParaRPr>
          </a:p>
          <a:p>
            <a:pPr lvl="2"/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A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reference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to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the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commit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that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came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before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it</a:t>
            </a:r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1E1E1E"/>
                </a:solidFill>
                <a:latin typeface="Helvetica Light" panose="020B0403020202020204" pitchFamily="34" charset="0"/>
              </a:rPr>
              <a:t>Called</a:t>
            </a:r>
            <a:r>
              <a:rPr lang="es-ES" sz="1600" b="1" dirty="0">
                <a:solidFill>
                  <a:srgbClr val="1E1E1E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1E1E1E"/>
                </a:solidFill>
                <a:latin typeface="Helvetica Light" panose="020B0403020202020204" pitchFamily="34" charset="0"/>
              </a:rPr>
              <a:t>the</a:t>
            </a:r>
            <a:r>
              <a:rPr lang="es-ES" sz="1600" b="1" dirty="0">
                <a:solidFill>
                  <a:srgbClr val="1E1E1E"/>
                </a:solidFill>
                <a:latin typeface="Helvetica Light" panose="020B0403020202020204" pitchFamily="34" charset="0"/>
              </a:rPr>
              <a:t> “</a:t>
            </a:r>
            <a:r>
              <a:rPr lang="es-ES" sz="1600" b="1" dirty="0" err="1">
                <a:solidFill>
                  <a:srgbClr val="0000FF"/>
                </a:solidFill>
                <a:latin typeface="Helvetica Light" panose="020B0403020202020204" pitchFamily="34" charset="0"/>
              </a:rPr>
              <a:t>parent</a:t>
            </a:r>
            <a:r>
              <a:rPr lang="es-ES" sz="1600" b="1" dirty="0">
                <a:solidFill>
                  <a:srgbClr val="0000F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0000FF"/>
                </a:solidFill>
                <a:latin typeface="Helvetica Light" panose="020B0403020202020204" pitchFamily="34" charset="0"/>
              </a:rPr>
              <a:t>commit</a:t>
            </a:r>
            <a:r>
              <a:rPr lang="es-ES" sz="1600" b="1" dirty="0">
                <a:solidFill>
                  <a:srgbClr val="1E1E1E"/>
                </a:solidFill>
                <a:latin typeface="Helvetica Light" panose="020B0403020202020204" pitchFamily="34" charset="0"/>
              </a:rPr>
              <a:t>” </a:t>
            </a:r>
          </a:p>
          <a:p>
            <a:pPr lvl="2"/>
            <a:r>
              <a:rPr lang="es-ES" sz="1600" b="1" dirty="0">
                <a:solidFill>
                  <a:srgbClr val="3F3F3F"/>
                </a:solidFill>
                <a:latin typeface="Helvetica Light" panose="020B0403020202020204" pitchFamily="34" charset="0"/>
              </a:rPr>
              <a:t>A </a:t>
            </a:r>
            <a:r>
              <a:rPr lang="es-ES" sz="1600" b="1" dirty="0">
                <a:solidFill>
                  <a:srgbClr val="0000FF"/>
                </a:solidFill>
                <a:latin typeface="Helvetica Light" panose="020B0403020202020204" pitchFamily="34" charset="0"/>
              </a:rPr>
              <a:t>hash </a:t>
            </a:r>
            <a:r>
              <a:rPr lang="es-ES" sz="1600" b="1" dirty="0" err="1">
                <a:solidFill>
                  <a:srgbClr val="0000FF"/>
                </a:solidFill>
                <a:latin typeface="Helvetica Light" panose="020B0403020202020204" pitchFamily="34" charset="0"/>
              </a:rPr>
              <a:t>code</a:t>
            </a:r>
            <a:r>
              <a:rPr lang="es-ES" sz="1600" b="1" dirty="0">
                <a:solidFill>
                  <a:srgbClr val="0000FF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1E1E1E"/>
                </a:solidFill>
                <a:latin typeface="Helvetica Light" panose="020B0403020202020204" pitchFamily="34" charset="0"/>
              </a:rPr>
              <a:t>name</a:t>
            </a:r>
            <a:r>
              <a:rPr lang="es-ES" sz="1600" b="1" dirty="0">
                <a:solidFill>
                  <a:srgbClr val="1E1E1E"/>
                </a:solidFill>
                <a:latin typeface="Helvetica Light" panose="020B0403020202020204" pitchFamily="34" charset="0"/>
              </a:rPr>
              <a:t> .</a:t>
            </a:r>
            <a:r>
              <a:rPr lang="es-ES" sz="1600" b="1" dirty="0" err="1">
                <a:solidFill>
                  <a:srgbClr val="1E1E1E"/>
                </a:solidFill>
                <a:latin typeface="Helvetica Light" panose="020B0403020202020204" pitchFamily="34" charset="0"/>
              </a:rPr>
              <a:t>Will</a:t>
            </a:r>
            <a:r>
              <a:rPr lang="es-ES" sz="1600" b="1" dirty="0">
                <a:solidFill>
                  <a:srgbClr val="1E1E1E"/>
                </a:solidFill>
                <a:latin typeface="Helvetica Light" panose="020B0403020202020204" pitchFamily="34" charset="0"/>
              </a:rPr>
              <a:t> look </a:t>
            </a:r>
            <a:r>
              <a:rPr lang="es-ES" sz="1600" b="1" dirty="0" err="1">
                <a:solidFill>
                  <a:srgbClr val="1E1E1E"/>
                </a:solidFill>
                <a:latin typeface="Helvetica Light" panose="020B0403020202020204" pitchFamily="34" charset="0"/>
              </a:rPr>
              <a:t>something</a:t>
            </a:r>
            <a:r>
              <a:rPr lang="es-ES" sz="1600" b="1" dirty="0">
                <a:solidFill>
                  <a:srgbClr val="1E1E1E"/>
                </a:solidFill>
                <a:latin typeface="Helvetica Light" panose="020B0403020202020204" pitchFamily="34" charset="0"/>
              </a:rPr>
              <a:t> </a:t>
            </a:r>
            <a:r>
              <a:rPr lang="es-ES" sz="1600" b="1" dirty="0" err="1">
                <a:solidFill>
                  <a:srgbClr val="1E1E1E"/>
                </a:solidFill>
                <a:latin typeface="Helvetica Light" panose="020B0403020202020204" pitchFamily="34" charset="0"/>
              </a:rPr>
              <a:t>like</a:t>
            </a:r>
            <a:r>
              <a:rPr lang="es-ES" sz="1600" b="1" dirty="0">
                <a:solidFill>
                  <a:srgbClr val="1E1E1E"/>
                </a:solidFill>
                <a:latin typeface="Helvetica Light" panose="020B0403020202020204" pitchFamily="34" charset="0"/>
              </a:rPr>
              <a:t>: fb2d2ec5069fc6776c80b3ad6b7cbde3cade4e </a:t>
            </a:r>
            <a:endParaRPr lang="es-ES" sz="16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9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D4AD99-C437-5541-B57C-91B72A763E5C}"/>
              </a:ext>
            </a:extLst>
          </p:cNvPr>
          <p:cNvSpPr/>
          <p:nvPr/>
        </p:nvSpPr>
        <p:spPr>
          <a:xfrm>
            <a:off x="882869" y="263595"/>
            <a:ext cx="9971178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0000FF"/>
                </a:solidFill>
                <a:effectLst/>
                <a:latin typeface="Helvetica Light" panose="020B0403020202020204" pitchFamily="34" charset="0"/>
              </a:rPr>
              <a:t>Repositorios</a:t>
            </a:r>
            <a:endParaRPr lang="es-ES" sz="2800" b="1" dirty="0">
              <a:effectLst/>
              <a:latin typeface="Helvetica Light" panose="020B0403020202020204" pitchFamily="34" charset="0"/>
            </a:endParaRPr>
          </a:p>
          <a:p>
            <a:endParaRPr lang="es-ES" dirty="0">
              <a:effectLst/>
              <a:latin typeface="Helvetica Light" panose="020B0403020202020204" pitchFamily="34" charset="0"/>
            </a:endParaRPr>
          </a:p>
          <a:p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A menudo llamados repos son una colección de todos los ficheros, y de la historia de los mismos. Esta formado por todos los </a:t>
            </a:r>
            <a:r>
              <a:rPr lang="es-ES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commits</a:t>
            </a: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, y es el lugar donde está almacenado en el disco</a:t>
            </a:r>
          </a:p>
          <a:p>
            <a:endParaRPr lang="es-ES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El repositorio puede ser local y estar en </a:t>
            </a:r>
            <a:r>
              <a:rPr lang="es-ES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nestra</a:t>
            </a: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 máquina, o puede estar en un servidor/servicio remoto como GitHub o </a:t>
            </a:r>
            <a:r>
              <a:rPr lang="es-ES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BitBucket</a:t>
            </a: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.</a:t>
            </a:r>
          </a:p>
          <a:p>
            <a:endParaRPr lang="es-ES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Cuando copiamos un repositorio completo desde un servidor remoto estamos </a:t>
            </a:r>
            <a:r>
              <a:rPr lang="es-ES" b="1" dirty="0">
                <a:solidFill>
                  <a:srgbClr val="3F3F3F"/>
                </a:solidFill>
                <a:latin typeface="Helvetica Light" panose="020B0403020202020204" pitchFamily="34" charset="0"/>
              </a:rPr>
              <a:t>clonando</a:t>
            </a: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 el repositorio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Cuando actualizamos con los </a:t>
            </a:r>
            <a:r>
              <a:rPr lang="es-ES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commits</a:t>
            </a: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 que no tenemos en local, desde el servidor remoto estamos haciendo una operación de </a:t>
            </a:r>
            <a:r>
              <a:rPr lang="es-ES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pulling</a:t>
            </a:r>
            <a:endParaRPr lang="es-ES" b="1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Cuando añadimos cambios que hemos realizado en local al servidor remoto estamos haciendo </a:t>
            </a:r>
            <a:r>
              <a:rPr lang="es-ES" b="1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pushing</a:t>
            </a:r>
            <a:endParaRPr lang="es-ES" b="1" dirty="0">
              <a:solidFill>
                <a:srgbClr val="3F3F3F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7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00C410E-3E14-904F-AD88-A869E325C64D}"/>
              </a:ext>
            </a:extLst>
          </p:cNvPr>
          <p:cNvSpPr/>
          <p:nvPr/>
        </p:nvSpPr>
        <p:spPr>
          <a:xfrm>
            <a:off x="994115" y="966787"/>
            <a:ext cx="102037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rgbClr val="0000FF"/>
                </a:solidFill>
                <a:effectLst/>
                <a:latin typeface="Helvetica Light" panose="020B0403020202020204" pitchFamily="34" charset="0"/>
              </a:rPr>
              <a:t>Branches</a:t>
            </a:r>
            <a:r>
              <a:rPr lang="es-ES" sz="2000" dirty="0">
                <a:solidFill>
                  <a:srgbClr val="0000FF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endParaRPr lang="es-ES" dirty="0">
              <a:effectLst/>
              <a:latin typeface="Helvetica Light" panose="020B0403020202020204" pitchFamily="34" charset="0"/>
            </a:endParaRPr>
          </a:p>
          <a:p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Los </a:t>
            </a:r>
            <a:r>
              <a:rPr lang="es-ES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branches</a:t>
            </a: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 o ramas, son las áreas en las que se sitúan todos los </a:t>
            </a:r>
            <a:r>
              <a:rPr lang="es-ES" dirty="0" err="1">
                <a:solidFill>
                  <a:srgbClr val="3F3F3F"/>
                </a:solidFill>
                <a:latin typeface="Helvetica Light" panose="020B0403020202020204" pitchFamily="34" charset="0"/>
              </a:rPr>
              <a:t>commits</a:t>
            </a: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. La rama principal del proyecto se denomina </a:t>
            </a:r>
            <a:r>
              <a:rPr lang="es-ES" b="1" dirty="0">
                <a:solidFill>
                  <a:srgbClr val="002060"/>
                </a:solidFill>
                <a:latin typeface="Helvetica Light" panose="020B0403020202020204" pitchFamily="34" charset="0"/>
              </a:rPr>
              <a:t>master</a:t>
            </a:r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.</a:t>
            </a:r>
          </a:p>
          <a:p>
            <a:endParaRPr lang="es-ES" dirty="0">
              <a:solidFill>
                <a:srgbClr val="3F3F3F"/>
              </a:solidFill>
              <a:latin typeface="Helvetica Light" panose="020B0403020202020204" pitchFamily="34" charset="0"/>
            </a:endParaRPr>
          </a:p>
          <a:p>
            <a:r>
              <a:rPr lang="es-ES" dirty="0">
                <a:solidFill>
                  <a:srgbClr val="3F3F3F"/>
                </a:solidFill>
                <a:latin typeface="Helvetica Light" panose="020B0403020202020204" pitchFamily="34" charset="0"/>
              </a:rPr>
              <a:t>Las ramas sirven para que los desarrolladores trabajen en partes del proyecto o del código de manera separada, y una vez que han realizado el desarrollo lo consolidan con la rama principal, en una operación denominada </a:t>
            </a:r>
            <a:r>
              <a:rPr lang="es-ES" b="1" dirty="0" err="1">
                <a:solidFill>
                  <a:srgbClr val="002060"/>
                </a:solidFill>
                <a:latin typeface="Helvetica Light" panose="020B0403020202020204" pitchFamily="34" charset="0"/>
              </a:rPr>
              <a:t>merge</a:t>
            </a:r>
            <a:endParaRPr lang="es-ES" dirty="0">
              <a:effectLst/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0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7B8CF05-8644-0C40-9FB5-CA79366ADF90}"/>
              </a:ext>
            </a:extLst>
          </p:cNvPr>
          <p:cNvSpPr/>
          <p:nvPr/>
        </p:nvSpPr>
        <p:spPr>
          <a:xfrm>
            <a:off x="1219199" y="765584"/>
            <a:ext cx="869205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Imagine </a:t>
            </a:r>
            <a:r>
              <a:rPr lang="es-ES" dirty="0" err="1"/>
              <a:t>we're</a:t>
            </a:r>
            <a:r>
              <a:rPr lang="es-ES" dirty="0"/>
              <a:t> </a:t>
            </a:r>
            <a:r>
              <a:rPr lang="es-ES" dirty="0" err="1"/>
              <a:t>starting</a:t>
            </a:r>
            <a:r>
              <a:rPr lang="es-ES" dirty="0"/>
              <a:t> a new 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to </a:t>
            </a:r>
            <a:r>
              <a:rPr lang="es-ES" dirty="0" err="1"/>
              <a:t>manage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Git</a:t>
            </a:r>
            <a:r>
              <a:rPr lang="es-ES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be a </a:t>
            </a:r>
            <a:r>
              <a:rPr lang="es-ES" dirty="0" err="1"/>
              <a:t>lot</a:t>
            </a:r>
            <a:r>
              <a:rPr lang="es-ES" dirty="0"/>
              <a:t> of </a:t>
            </a:r>
            <a:r>
              <a:rPr lang="es-ES" dirty="0" err="1"/>
              <a:t>things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sake of </a:t>
            </a:r>
            <a:r>
              <a:rPr lang="es-ES" dirty="0" err="1"/>
              <a:t>this</a:t>
            </a:r>
            <a:r>
              <a:rPr lang="es-ES" dirty="0"/>
              <a:t> tutorial, </a:t>
            </a:r>
            <a:r>
              <a:rPr lang="es-ES" dirty="0" err="1"/>
              <a:t>let's</a:t>
            </a:r>
            <a:r>
              <a:rPr lang="es-ES" dirty="0"/>
              <a:t> </a:t>
            </a:r>
            <a:r>
              <a:rPr lang="es-ES" dirty="0" err="1"/>
              <a:t>say</a:t>
            </a:r>
            <a:r>
              <a:rPr lang="es-ES" dirty="0"/>
              <a:t> </a:t>
            </a:r>
            <a:r>
              <a:rPr lang="es-ES" dirty="0" err="1"/>
              <a:t>we're</a:t>
            </a:r>
            <a:r>
              <a:rPr lang="es-ES" dirty="0"/>
              <a:t> </a:t>
            </a:r>
            <a:r>
              <a:rPr lang="es-ES" dirty="0" err="1"/>
              <a:t>writing</a:t>
            </a:r>
            <a:r>
              <a:rPr lang="es-ES" dirty="0"/>
              <a:t> a </a:t>
            </a:r>
            <a:r>
              <a:rPr lang="es-ES" dirty="0" err="1"/>
              <a:t>book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 of </a:t>
            </a:r>
            <a:r>
              <a:rPr lang="es-ES" dirty="0" err="1"/>
              <a:t>action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to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aware</a:t>
            </a:r>
            <a:r>
              <a:rPr lang="es-ES" dirty="0"/>
              <a:t> of </a:t>
            </a:r>
            <a:r>
              <a:rPr lang="es-ES" dirty="0" err="1"/>
              <a:t>it</a:t>
            </a:r>
            <a:r>
              <a:rPr lang="es-ES" dirty="0"/>
              <a:t>.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folder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to </a:t>
            </a:r>
            <a:r>
              <a:rPr lang="es-ES" dirty="0" err="1"/>
              <a:t>house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initialise</a:t>
            </a:r>
            <a:r>
              <a:rPr lang="es-ES" dirty="0"/>
              <a:t> a new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repository</a:t>
            </a:r>
            <a:r>
              <a:rPr lang="es-ES" dirty="0"/>
              <a:t>:</a:t>
            </a:r>
          </a:p>
          <a:p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initGit</a:t>
            </a:r>
            <a:r>
              <a:rPr lang="es-ES" dirty="0"/>
              <a:t> has </a:t>
            </a:r>
            <a:r>
              <a:rPr lang="es-ES" dirty="0" err="1"/>
              <a:t>created</a:t>
            </a:r>
            <a:r>
              <a:rPr lang="es-ES" dirty="0"/>
              <a:t> a new </a:t>
            </a:r>
            <a:r>
              <a:rPr lang="es-ES" dirty="0" err="1"/>
              <a:t>hidden</a:t>
            </a:r>
            <a:r>
              <a:rPr lang="es-ES" dirty="0"/>
              <a:t> folder </a:t>
            </a:r>
            <a:r>
              <a:rPr lang="es-ES" dirty="0" err="1"/>
              <a:t>called</a:t>
            </a:r>
            <a:r>
              <a:rPr lang="es-ES" dirty="0"/>
              <a:t> .</a:t>
            </a:r>
            <a:r>
              <a:rPr lang="es-ES" dirty="0" err="1"/>
              <a:t>git</a:t>
            </a:r>
            <a:r>
              <a:rPr lang="es-ES" dirty="0"/>
              <a:t> — </a:t>
            </a:r>
            <a:r>
              <a:rPr lang="es-ES" dirty="0" err="1"/>
              <a:t>everything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knows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live</a:t>
            </a:r>
            <a:r>
              <a:rPr lang="es-ES" dirty="0"/>
              <a:t> in </a:t>
            </a:r>
            <a:r>
              <a:rPr lang="es-ES" dirty="0" err="1"/>
              <a:t>there</a:t>
            </a:r>
            <a:r>
              <a:rPr lang="es-ES" dirty="0"/>
              <a:t>, </a:t>
            </a:r>
            <a:r>
              <a:rPr lang="es-ES" i="1" dirty="0" err="1"/>
              <a:t>apart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actual </a:t>
            </a:r>
            <a:r>
              <a:rPr lang="es-ES" dirty="0" err="1"/>
              <a:t>project</a:t>
            </a:r>
            <a:r>
              <a:rPr lang="es-ES" dirty="0"/>
              <a:t>.</a:t>
            </a:r>
          </a:p>
          <a:p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let's</a:t>
            </a:r>
            <a:r>
              <a:rPr lang="es-ES" dirty="0"/>
              <a:t> </a:t>
            </a:r>
            <a:r>
              <a:rPr lang="es-ES" dirty="0" err="1"/>
              <a:t>say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we've</a:t>
            </a:r>
            <a:r>
              <a:rPr lang="es-ES" dirty="0"/>
              <a:t> </a:t>
            </a: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created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files: </a:t>
            </a:r>
            <a:r>
              <a:rPr lang="es-ES" dirty="0" err="1"/>
              <a:t>thanks.txt</a:t>
            </a:r>
            <a:r>
              <a:rPr lang="es-ES" dirty="0"/>
              <a:t>,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keep</a:t>
            </a:r>
            <a:r>
              <a:rPr lang="es-ES" dirty="0"/>
              <a:t> </a:t>
            </a:r>
            <a:r>
              <a:rPr lang="es-ES" dirty="0" err="1"/>
              <a:t>track</a:t>
            </a:r>
            <a:r>
              <a:rPr lang="es-ES" dirty="0"/>
              <a:t> of </a:t>
            </a:r>
            <a:r>
              <a:rPr lang="es-ES" dirty="0" err="1"/>
              <a:t>who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to </a:t>
            </a:r>
            <a:r>
              <a:rPr lang="es-ES" dirty="0" err="1"/>
              <a:t>include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word</a:t>
            </a:r>
            <a:r>
              <a:rPr lang="es-ES" dirty="0"/>
              <a:t> of </a:t>
            </a:r>
            <a:r>
              <a:rPr lang="es-ES" dirty="0" err="1"/>
              <a:t>thanks</a:t>
            </a:r>
            <a:r>
              <a:rPr lang="es-ES" dirty="0"/>
              <a:t>, and </a:t>
            </a:r>
            <a:r>
              <a:rPr lang="es-ES" dirty="0" err="1"/>
              <a:t>outline.txt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contains</a:t>
            </a:r>
            <a:r>
              <a:rPr lang="es-ES" dirty="0"/>
              <a:t> a general </a:t>
            </a:r>
            <a:r>
              <a:rPr lang="es-ES" dirty="0" err="1"/>
              <a:t>outline</a:t>
            </a:r>
            <a:r>
              <a:rPr lang="es-ES" dirty="0"/>
              <a:t> of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  <a:p>
            <a:r>
              <a:rPr lang="es-ES" dirty="0" err="1"/>
              <a:t>Let's</a:t>
            </a:r>
            <a:r>
              <a:rPr lang="es-ES" dirty="0"/>
              <a:t> </a:t>
            </a:r>
            <a:r>
              <a:rPr lang="es-ES" dirty="0" err="1"/>
              <a:t>give</a:t>
            </a:r>
            <a:r>
              <a:rPr lang="es-ES" dirty="0"/>
              <a:t>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actual </a:t>
            </a:r>
            <a:r>
              <a:rPr lang="es-ES" dirty="0" err="1"/>
              <a:t>version</a:t>
            </a:r>
            <a:r>
              <a:rPr lang="es-ES" dirty="0"/>
              <a:t> to control —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, </a:t>
            </a:r>
            <a:r>
              <a:rPr lang="es-ES" dirty="0" err="1"/>
              <a:t>after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a </a:t>
            </a:r>
            <a:r>
              <a:rPr lang="es-ES" i="1" dirty="0" err="1"/>
              <a:t>version</a:t>
            </a:r>
            <a:r>
              <a:rPr lang="es-ES" i="1" dirty="0"/>
              <a:t> control </a:t>
            </a:r>
            <a:r>
              <a:rPr lang="es-ES" i="1" dirty="0" err="1"/>
              <a:t>system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dirty="0" err="1"/>
              <a:t>make</a:t>
            </a:r>
            <a:r>
              <a:rPr lang="es-ES" dirty="0"/>
              <a:t> a </a:t>
            </a:r>
            <a:r>
              <a:rPr lang="es-ES" dirty="0" err="1"/>
              <a:t>conscious</a:t>
            </a:r>
            <a:r>
              <a:rPr lang="es-ES" dirty="0"/>
              <a:t> </a:t>
            </a:r>
            <a:r>
              <a:rPr lang="es-ES" dirty="0" err="1"/>
              <a:t>choice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in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speak</a:t>
            </a:r>
            <a:r>
              <a:rPr lang="es-ES" dirty="0"/>
              <a:t>: </a:t>
            </a:r>
            <a:r>
              <a:rPr lang="es-ES" i="1" dirty="0" err="1"/>
              <a:t>commit</a:t>
            </a:r>
            <a:r>
              <a:rPr lang="es-ES" dirty="0"/>
              <a:t>) </a:t>
            </a:r>
            <a:r>
              <a:rPr lang="es-ES" dirty="0" err="1"/>
              <a:t>includes</a:t>
            </a:r>
            <a:r>
              <a:rPr lang="es-ES" dirty="0"/>
              <a:t>;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thanks.txt</a:t>
            </a:r>
            <a:r>
              <a:rPr lang="es-ES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called</a:t>
            </a:r>
            <a:r>
              <a:rPr lang="es-ES" dirty="0"/>
              <a:t> </a:t>
            </a:r>
            <a:r>
              <a:rPr lang="es-ES" i="1" dirty="0" err="1"/>
              <a:t>staging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file </a:t>
            </a:r>
            <a:r>
              <a:rPr lang="es-ES" dirty="0" err="1"/>
              <a:t>thanks.txt</a:t>
            </a:r>
            <a:r>
              <a:rPr lang="es-ES" dirty="0"/>
              <a:t>: </a:t>
            </a:r>
            <a:r>
              <a:rPr lang="es-ES" dirty="0" err="1"/>
              <a:t>marking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to be </a:t>
            </a:r>
            <a:r>
              <a:rPr lang="es-ES" dirty="0" err="1"/>
              <a:t>included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commit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5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41476-B84A-8B47-BB63-9B27DC26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118" y="2556532"/>
            <a:ext cx="724951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Usando GIT</a:t>
            </a:r>
          </a:p>
        </p:txBody>
      </p:sp>
    </p:spTree>
    <p:extLst>
      <p:ext uri="{BB962C8B-B14F-4D97-AF65-F5344CB8AC3E}">
        <p14:creationId xmlns:p14="http://schemas.microsoft.com/office/powerpoint/2010/main" val="271989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77A1D5-FB87-B44E-8DED-7CE6FD3C301A}"/>
              </a:ext>
            </a:extLst>
          </p:cNvPr>
          <p:cNvSpPr/>
          <p:nvPr/>
        </p:nvSpPr>
        <p:spPr>
          <a:xfrm>
            <a:off x="869299" y="1318130"/>
            <a:ext cx="750280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0068A8"/>
                </a:solidFill>
                <a:latin typeface="Ubuntu"/>
              </a:rPr>
              <a:t>Instalación de </a:t>
            </a:r>
            <a:r>
              <a:rPr lang="es-ES" sz="2800" dirty="0" err="1">
                <a:solidFill>
                  <a:srgbClr val="0068A8"/>
                </a:solidFill>
                <a:latin typeface="Ubuntu"/>
              </a:rPr>
              <a:t>Git</a:t>
            </a:r>
            <a:endParaRPr lang="es-ES" sz="2800" dirty="0">
              <a:solidFill>
                <a:srgbClr val="0068A8"/>
              </a:solidFill>
              <a:latin typeface="Ubuntu"/>
            </a:endParaRPr>
          </a:p>
          <a:p>
            <a:endParaRPr lang="es-ES" sz="1600" dirty="0"/>
          </a:p>
          <a:p>
            <a:r>
              <a:rPr lang="es-ES" sz="1600" dirty="0">
                <a:latin typeface="UbuntuMono"/>
              </a:rPr>
              <a:t>$ 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config</a:t>
            </a:r>
            <a:r>
              <a:rPr lang="es-ES" sz="1600" dirty="0">
                <a:latin typeface="UbuntuMono"/>
              </a:rPr>
              <a:t> --global </a:t>
            </a:r>
            <a:r>
              <a:rPr lang="es-ES" sz="1600" dirty="0" err="1">
                <a:latin typeface="UbuntuMono"/>
              </a:rPr>
              <a:t>user.name</a:t>
            </a:r>
            <a:r>
              <a:rPr lang="es-ES" sz="1600" dirty="0">
                <a:latin typeface="UbuntuMono"/>
              </a:rPr>
              <a:t> ”</a:t>
            </a:r>
            <a:r>
              <a:rPr lang="es-ES" sz="1600" dirty="0" err="1">
                <a:latin typeface="UbuntuMono"/>
              </a:rPr>
              <a:t>tunombre</a:t>
            </a:r>
            <a:r>
              <a:rPr lang="es-ES" sz="1600" dirty="0">
                <a:latin typeface="UbuntuMono"/>
              </a:rPr>
              <a:t>"</a:t>
            </a:r>
            <a:br>
              <a:rPr lang="es-ES" sz="1600" dirty="0">
                <a:latin typeface="UbuntuMono"/>
              </a:rPr>
            </a:br>
            <a:r>
              <a:rPr lang="es-ES" sz="1600" dirty="0">
                <a:latin typeface="UbuntuMono"/>
              </a:rPr>
              <a:t>$ </a:t>
            </a:r>
            <a:r>
              <a:rPr lang="es-ES" sz="1600" dirty="0" err="1">
                <a:latin typeface="UbuntuMono"/>
              </a:rPr>
              <a:t>git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config</a:t>
            </a:r>
            <a:r>
              <a:rPr lang="es-ES" sz="1600" dirty="0">
                <a:latin typeface="UbuntuMono"/>
              </a:rPr>
              <a:t> --global </a:t>
            </a:r>
            <a:r>
              <a:rPr lang="es-ES" sz="1600" dirty="0" err="1">
                <a:latin typeface="UbuntuMono"/>
              </a:rPr>
              <a:t>user.email</a:t>
            </a:r>
            <a:r>
              <a:rPr lang="es-ES" sz="1600" dirty="0">
                <a:latin typeface="UbuntuMono"/>
              </a:rPr>
              <a:t> </a:t>
            </a:r>
            <a:r>
              <a:rPr lang="es-ES" sz="1600" dirty="0" err="1">
                <a:latin typeface="UbuntuMono"/>
              </a:rPr>
              <a:t>tumail@dominio.es</a:t>
            </a:r>
            <a:endParaRPr lang="es-ES" sz="1600" dirty="0">
              <a:effectLst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7578A25-6D36-1C4F-AE8F-CB0124FF198E}"/>
              </a:ext>
            </a:extLst>
          </p:cNvPr>
          <p:cNvSpPr txBox="1">
            <a:spLocks/>
          </p:cNvSpPr>
          <p:nvPr/>
        </p:nvSpPr>
        <p:spPr>
          <a:xfrm>
            <a:off x="838200" y="569563"/>
            <a:ext cx="10515600" cy="748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>
                <a:latin typeface="Helvetica Light" panose="020B0403020202020204" pitchFamily="34" charset="0"/>
              </a:rPr>
              <a:t>Conceptos básicos de Git</a:t>
            </a:r>
            <a:endParaRPr lang="es-ES" sz="32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307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1041</Words>
  <Application>Microsoft Macintosh PowerPoint</Application>
  <PresentationFormat>Panorámica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Helvetica Light</vt:lpstr>
      <vt:lpstr>ProximaNova</vt:lpstr>
      <vt:lpstr>Ubuntu</vt:lpstr>
      <vt:lpstr>UbuntuMono</vt:lpstr>
      <vt:lpstr>Tema de Office</vt:lpstr>
      <vt:lpstr>Diseño personalizado</vt:lpstr>
      <vt:lpstr>Introducción a Git y GitHub</vt:lpstr>
      <vt:lpstr>Que es Git</vt:lpstr>
      <vt:lpstr>¿Qué es GitHub?</vt:lpstr>
      <vt:lpstr>Conceptos básicos de Git</vt:lpstr>
      <vt:lpstr>Presentación de PowerPoint</vt:lpstr>
      <vt:lpstr>Presentación de PowerPoint</vt:lpstr>
      <vt:lpstr>Presentación de PowerPoint</vt:lpstr>
      <vt:lpstr>Usando GIT</vt:lpstr>
      <vt:lpstr>Presentación de PowerPoint</vt:lpstr>
      <vt:lpstr>Conceptos básicos de Git</vt:lpstr>
      <vt:lpstr>Presentación de PowerPoint</vt:lpstr>
      <vt:lpstr>Git Stages</vt:lpstr>
      <vt:lpstr>Git Branches</vt:lpstr>
      <vt:lpstr>Presentación de PowerPoint</vt:lpstr>
      <vt:lpstr>Git Remotes</vt:lpstr>
      <vt:lpstr>Git Remotes. Esquema de funcionamiento</vt:lpstr>
      <vt:lpstr>Modelo de distribución/colaboración</vt:lpstr>
      <vt:lpstr>Modelo de distribución/colaboración</vt:lpstr>
      <vt:lpstr>Modelo de distribución </vt:lpstr>
      <vt:lpstr>Modelo de distribución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GIT y GitHub</dc:title>
  <dc:creator>Diego Diaz</dc:creator>
  <cp:lastModifiedBy>Diego Diaz</cp:lastModifiedBy>
  <cp:revision>27</cp:revision>
  <dcterms:created xsi:type="dcterms:W3CDTF">2019-10-23T09:38:56Z</dcterms:created>
  <dcterms:modified xsi:type="dcterms:W3CDTF">2019-10-30T16:19:23Z</dcterms:modified>
</cp:coreProperties>
</file>